
<file path=[Content_Types].xml><?xml version="1.0" encoding="utf-8"?>
<Types xmlns="http://schemas.openxmlformats.org/package/2006/content-types">
  <Override PartName="/_rels/.rels" ContentType="application/vnd.openxmlformats-package.relationships+xml"/>
  <Override PartName="/ppt/notesSlides/notesSlide70.xml" ContentType="application/vnd.openxmlformats-officedocument.presentationml.notesSlide+xml"/>
  <Override PartName="/ppt/notesSlides/notesSlide66.xml" ContentType="application/vnd.openxmlformats-officedocument.presentationml.notesSlide+xml"/>
  <Override PartName="/ppt/notesSlides/notesSlide58.xml" ContentType="application/vnd.openxmlformats-officedocument.presentationml.notesSlide+xml"/>
  <Override PartName="/ppt/notesSlides/notesSlide53.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58.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3.xml.rels" ContentType="application/vnd.openxmlformats-package.relationships+xml"/>
  <Override PartName="/ppt/notesSlides/_rels/notesSlide39.xml.rels" ContentType="application/vnd.openxmlformats-package.relationships+xml"/>
  <Override PartName="/ppt/notesSlides/_rels/notesSlide22.xml.rels" ContentType="application/vnd.openxmlformats-package.relationships+xml"/>
  <Override PartName="/ppt/notesSlides/_rels/notesSlide7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66.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75.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74.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67.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25.xml.rels" ContentType="application/vnd.openxmlformats-package.relationships+xml"/>
  <Override PartName="/ppt/notesSlides/_rels/notesSlide76.xml.rels" ContentType="application/vnd.openxmlformats-package.relationships+xml"/>
  <Override PartName="/ppt/notesSlides/_rels/notesSlide65.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51.xml.rels" ContentType="application/vnd.openxmlformats-package.relationships+xml"/>
  <Override PartName="/ppt/notesSlides/_rels/notesSlide4.xml.rels" ContentType="application/vnd.openxmlformats-package.relationships+xml"/>
  <Override PartName="/ppt/notesSlides/notesSlide41.xml" ContentType="application/vnd.openxmlformats-officedocument.presentationml.notesSlide+xml"/>
  <Override PartName="/ppt/notesSlides/notesSlide74.xml" ContentType="application/vnd.openxmlformats-officedocument.presentationml.notesSlide+xml"/>
  <Override PartName="/ppt/notesSlides/notesSlide3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4.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notesSlides/notesSlide18.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69.xml" ContentType="application/vnd.openxmlformats-officedocument.presentationml.notesSlide+xml"/>
  <Override PartName="/ppt/notesSlides/notesSlide14.xml" ContentType="application/vnd.openxmlformats-officedocument.presentationml.notesSlide+xml"/>
  <Override PartName="/ppt/notesSlides/notesSlide65.xml" ContentType="application/vnd.openxmlformats-officedocument.presentationml.notesSlide+xml"/>
  <Override PartName="/ppt/notesSlides/notesSlide10.xml" ContentType="application/vnd.openxmlformats-officedocument.presentationml.notesSlide+xml"/>
  <Override PartName="/ppt/notesSlides/notesSlide60.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67.xml" ContentType="application/vnd.openxmlformats-officedocument.presentationml.notesSlide+xml"/>
  <Override PartName="/ppt/notesSlides/notesSlide12.xml" ContentType="application/vnd.openxmlformats-officedocument.presentationml.notesSlide+xml"/>
  <Override PartName="/ppt/notesSlides/notesSlide76.xml" ContentType="application/vnd.openxmlformats-officedocument.presentationml.notesSlide+xml"/>
  <Override PartName="/ppt/notesSlides/notesSlide21.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75.xml" ContentType="application/vnd.openxmlformats-officedocument.presentationml.notesSlide+xml"/>
  <Override PartName="/ppt/notesSlides/notesSlide20.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68.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36.xml" ContentType="application/vnd.openxmlformats-officedocument.presentationml.notesSlide+xml"/>
  <Override PartName="/ppt/notesSlides/notesSlide1.xml" ContentType="application/vnd.openxmlformats-officedocument.presentationml.notes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75.png" ContentType="image/png"/>
  <Override PartName="/ppt/media/image74.png" ContentType="image/png"/>
  <Override PartName="/ppt/media/image73.png" ContentType="image/png"/>
  <Override PartName="/ppt/media/image72.jpeg" ContentType="image/jpeg"/>
  <Override PartName="/ppt/media/image71.png" ContentType="image/png"/>
  <Override PartName="/ppt/media/image70.png" ContentType="image/png"/>
  <Override PartName="/ppt/media/image67.png" ContentType="image/png"/>
  <Override PartName="/ppt/media/image66.png" ContentType="image/png"/>
  <Override PartName="/ppt/media/image65.png" ContentType="image/png"/>
  <Override PartName="/ppt/media/image64.png" ContentType="image/png"/>
  <Override PartName="/ppt/media/image61.png" ContentType="image/png"/>
  <Override PartName="/ppt/media/image60.png" ContentType="image/png"/>
  <Override PartName="/ppt/media/image57.png" ContentType="image/png"/>
  <Override PartName="/ppt/media/image50.png" ContentType="image/png"/>
  <Override PartName="/ppt/media/image47.png" ContentType="image/png"/>
  <Override PartName="/ppt/media/image46.png" ContentType="image/png"/>
  <Override PartName="/ppt/media/image45.png" ContentType="image/png"/>
  <Override PartName="/ppt/media/image40.jpeg" ContentType="image/jpeg"/>
  <Override PartName="/ppt/media/image44.png" ContentType="image/png"/>
  <Override PartName="/ppt/media/image41.png" ContentType="image/png"/>
  <Override PartName="/ppt/media/image42.jpeg" ContentType="image/jpeg"/>
  <Override PartName="/ppt/media/image48.png" ContentType="image/png"/>
  <Override PartName="/ppt/media/image37.jpeg" ContentType="image/jpeg"/>
  <Override PartName="/ppt/media/image35.png" ContentType="image/png"/>
  <Override PartName="/ppt/media/image32.png" ContentType="image/png"/>
  <Override PartName="/ppt/media/image31.png" ContentType="image/png"/>
  <Override PartName="/ppt/media/image30.png" ContentType="image/png"/>
  <Override PartName="/ppt/media/image29.png" ContentType="image/png"/>
  <Override PartName="/ppt/media/image27.png" ContentType="image/png"/>
  <Override PartName="/ppt/media/image26.png" ContentType="image/png"/>
  <Override PartName="/ppt/media/image25.png" ContentType="image/png"/>
  <Override PartName="/ppt/media/image55.png" ContentType="image/png"/>
  <Override PartName="/ppt/media/image5.png" ContentType="image/png"/>
  <Override PartName="/ppt/media/image20.png" ContentType="image/png"/>
  <Override PartName="/ppt/media/image49.tif" ContentType="image/tiff"/>
  <Override PartName="/ppt/media/image19.png" ContentType="image/png"/>
  <Override PartName="/ppt/media/image53.png" ContentType="image/png"/>
  <Override PartName="/ppt/media/image3.png" ContentType="image/png"/>
  <Override PartName="/ppt/media/image17.jpeg" ContentType="image/jpeg"/>
  <Override PartName="/ppt/media/image21.jpeg" ContentType="image/jpeg"/>
  <Override PartName="/ppt/media/image16.png" ContentType="image/png"/>
  <Override PartName="/ppt/media/image68.png" ContentType="image/png"/>
  <Override PartName="/ppt/media/image7.jpeg" ContentType="image/jpeg"/>
  <Override PartName="/ppt/media/image15.png" ContentType="image/png"/>
  <Override PartName="/ppt/media/image33.jpeg" ContentType="image/jpeg"/>
  <Override PartName="/ppt/media/image14.png" ContentType="image/png"/>
  <Override PartName="/ppt/media/image13.png" ContentType="image/png"/>
  <Override PartName="/ppt/media/image12.png" ContentType="image/png"/>
  <Override PartName="/ppt/media/image69.png" ContentType="image/png"/>
  <Override PartName="/ppt/media/image10.png" ContentType="image/png"/>
  <Override PartName="/ppt/media/image34.jpeg" ContentType="image/jpeg"/>
  <Override PartName="/ppt/media/image24.png" ContentType="image/png"/>
  <Override PartName="/ppt/media/image59.png" ContentType="image/png"/>
  <Override PartName="/ppt/media/image9.png" ContentType="image/png"/>
  <Override PartName="/ppt/media/image23.png" ContentType="image/png"/>
  <Override PartName="/ppt/media/image58.png" ContentType="image/png"/>
  <Override PartName="/ppt/media/image8.png" ContentType="image/png"/>
  <Override PartName="/ppt/media/image62.jpeg" ContentType="image/jpeg"/>
  <Override PartName="/ppt/media/image52.png" ContentType="image/png"/>
  <Override PartName="/ppt/media/image2.png" ContentType="image/png"/>
  <Override PartName="/ppt/media/image28.png" ContentType="image/png"/>
  <Override PartName="/ppt/media/image63.png" ContentType="image/png"/>
  <Override PartName="/ppt/media/image18.jpeg" ContentType="image/jpeg"/>
  <Override PartName="/ppt/media/image43.jpeg" ContentType="image/jpeg"/>
  <Override PartName="/ppt/media/image11.png" ContentType="image/png"/>
  <Override PartName="/ppt/media/image22.jpeg" ContentType="image/jpeg"/>
  <Override PartName="/ppt/media/image56.png" ContentType="image/png"/>
  <Override PartName="/ppt/media/image6.png" ContentType="image/png"/>
  <Override PartName="/ppt/media/image39.jpeg" ContentType="image/jpeg"/>
  <Override PartName="/ppt/media/image54.png" ContentType="image/png"/>
  <Override PartName="/ppt/media/image4.png" ContentType="image/png"/>
  <Override PartName="/ppt/media/image38.png" ContentType="image/png"/>
  <Override PartName="/ppt/media/image36.png" ContentType="image/png"/>
  <Override PartName="/ppt/media/image51.png" ContentType="image/png"/>
  <Override PartName="/ppt/media/image1.png" ContentType="image/png"/>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777240" y="4777560"/>
            <a:ext cx="6217560" cy="4525920"/>
          </a:xfrm>
          <a:prstGeom prst="rect">
            <a:avLst/>
          </a:prstGeom>
        </p:spPr>
        <p:txBody>
          <a:bodyPr lIns="0" rIns="0" tIns="0" bIns="0"/>
          <a:p>
            <a:r>
              <a:rPr b="0" lang="en-CA" sz="2000" spc="-1" strike="noStrike">
                <a:solidFill>
                  <a:srgbClr val="000000"/>
                </a:solidFill>
                <a:uFill>
                  <a:solidFill>
                    <a:srgbClr val="ffffff"/>
                  </a:solidFill>
                </a:uFill>
                <a:latin typeface="Arial"/>
              </a:rPr>
              <a:t>Click to edit the notes format</a:t>
            </a:r>
            <a:endParaRPr b="0" lang="en-CA" sz="2000" spc="-1" strike="noStrike">
              <a:solidFill>
                <a:srgbClr val="000000"/>
              </a:solidFill>
              <a:uFill>
                <a:solidFill>
                  <a:srgbClr val="ffffff"/>
                </a:solidFill>
              </a:uFill>
              <a:latin typeface="Arial"/>
            </a:endParaRPr>
          </a:p>
        </p:txBody>
      </p:sp>
      <p:sp>
        <p:nvSpPr>
          <p:cNvPr id="238" name="PlaceHolder 2"/>
          <p:cNvSpPr>
            <a:spLocks noGrp="1"/>
          </p:cNvSpPr>
          <p:nvPr>
            <p:ph type="hdr"/>
          </p:nvPr>
        </p:nvSpPr>
        <p:spPr>
          <a:xfrm>
            <a:off x="0" y="0"/>
            <a:ext cx="3372840" cy="502560"/>
          </a:xfrm>
          <a:prstGeom prst="rect">
            <a:avLst/>
          </a:prstGeom>
        </p:spPr>
        <p:txBody>
          <a:bodyPr lIns="0" rIns="0" tIns="0" bIns="0"/>
          <a:p>
            <a:r>
              <a:rPr b="0" lang="en-CA" sz="1400" spc="-1" strike="noStrike">
                <a:solidFill>
                  <a:srgbClr val="000000"/>
                </a:solidFill>
                <a:uFill>
                  <a:solidFill>
                    <a:srgbClr val="ffffff"/>
                  </a:solidFill>
                </a:uFill>
                <a:latin typeface="Times New Roman"/>
              </a:rPr>
              <a:t>&lt;header&gt;</a:t>
            </a:r>
            <a:endParaRPr b="0" lang="en-CA" sz="1400" spc="-1" strike="noStrike">
              <a:solidFill>
                <a:srgbClr val="000000"/>
              </a:solidFill>
              <a:uFill>
                <a:solidFill>
                  <a:srgbClr val="ffffff"/>
                </a:solidFill>
              </a:uFill>
              <a:latin typeface="Times New Roman"/>
            </a:endParaRPr>
          </a:p>
        </p:txBody>
      </p:sp>
      <p:sp>
        <p:nvSpPr>
          <p:cNvPr id="239" name="PlaceHolder 3"/>
          <p:cNvSpPr>
            <a:spLocks noGrp="1"/>
          </p:cNvSpPr>
          <p:nvPr>
            <p:ph type="dt"/>
          </p:nvPr>
        </p:nvSpPr>
        <p:spPr>
          <a:xfrm>
            <a:off x="4399200" y="0"/>
            <a:ext cx="3372840" cy="502560"/>
          </a:xfrm>
          <a:prstGeom prst="rect">
            <a:avLst/>
          </a:prstGeom>
        </p:spPr>
        <p:txBody>
          <a:bodyPr lIns="0" rIns="0" tIns="0" bIns="0"/>
          <a:p>
            <a:pPr algn="r"/>
            <a:r>
              <a:rPr b="0" lang="en-CA" sz="1400" spc="-1" strike="noStrike">
                <a:solidFill>
                  <a:srgbClr val="000000"/>
                </a:solidFill>
                <a:uFill>
                  <a:solidFill>
                    <a:srgbClr val="ffffff"/>
                  </a:solidFill>
                </a:uFill>
                <a:latin typeface="Times New Roman"/>
              </a:rPr>
              <a:t>&lt;date/time&gt;</a:t>
            </a:r>
            <a:endParaRPr b="0" lang="en-CA" sz="1400" spc="-1" strike="noStrike">
              <a:solidFill>
                <a:srgbClr val="000000"/>
              </a:solidFill>
              <a:uFill>
                <a:solidFill>
                  <a:srgbClr val="ffffff"/>
                </a:solidFill>
              </a:uFill>
              <a:latin typeface="Times New Roman"/>
            </a:endParaRPr>
          </a:p>
        </p:txBody>
      </p:sp>
      <p:sp>
        <p:nvSpPr>
          <p:cNvPr id="240" name="PlaceHolder 4"/>
          <p:cNvSpPr>
            <a:spLocks noGrp="1"/>
          </p:cNvSpPr>
          <p:nvPr>
            <p:ph type="ftr"/>
          </p:nvPr>
        </p:nvSpPr>
        <p:spPr>
          <a:xfrm>
            <a:off x="0" y="9555480"/>
            <a:ext cx="3372840" cy="502560"/>
          </a:xfrm>
          <a:prstGeom prst="rect">
            <a:avLst/>
          </a:prstGeom>
        </p:spPr>
        <p:txBody>
          <a:bodyPr lIns="0" rIns="0" tIns="0" bIns="0" anchor="b"/>
          <a:p>
            <a:r>
              <a:rPr b="0" lang="en-CA" sz="1400" spc="-1" strike="noStrike">
                <a:solidFill>
                  <a:srgbClr val="000000"/>
                </a:solidFill>
                <a:uFill>
                  <a:solidFill>
                    <a:srgbClr val="ffffff"/>
                  </a:solidFill>
                </a:uFill>
                <a:latin typeface="Times New Roman"/>
              </a:rPr>
              <a:t>&lt;footer&gt;</a:t>
            </a:r>
            <a:endParaRPr b="0" lang="en-CA" sz="1400" spc="-1" strike="noStrike">
              <a:solidFill>
                <a:srgbClr val="000000"/>
              </a:solidFill>
              <a:uFill>
                <a:solidFill>
                  <a:srgbClr val="ffffff"/>
                </a:solidFill>
              </a:uFill>
              <a:latin typeface="Times New Roman"/>
            </a:endParaRPr>
          </a:p>
        </p:txBody>
      </p:sp>
      <p:sp>
        <p:nvSpPr>
          <p:cNvPr id="241" name="PlaceHolder 5"/>
          <p:cNvSpPr>
            <a:spLocks noGrp="1"/>
          </p:cNvSpPr>
          <p:nvPr>
            <p:ph type="sldNum"/>
          </p:nvPr>
        </p:nvSpPr>
        <p:spPr>
          <a:xfrm>
            <a:off x="4399200" y="9555480"/>
            <a:ext cx="3372840" cy="502560"/>
          </a:xfrm>
          <a:prstGeom prst="rect">
            <a:avLst/>
          </a:prstGeom>
        </p:spPr>
        <p:txBody>
          <a:bodyPr lIns="0" rIns="0" tIns="0" bIns="0" anchor="b"/>
          <a:p>
            <a:pPr algn="r"/>
            <a:fld id="{F8A2B2E5-C8F4-4D8D-A6FD-C422FAAEF7B2}" type="slidenum">
              <a:rPr b="0" lang="en-CA" sz="1400" spc="-1" strike="noStrike">
                <a:solidFill>
                  <a:srgbClr val="000000"/>
                </a:solidFill>
                <a:uFill>
                  <a:solidFill>
                    <a:srgbClr val="ffffff"/>
                  </a:solidFill>
                </a:uFill>
                <a:latin typeface="Times New Roman"/>
              </a:rPr>
              <a:t>&lt;number&gt;</a:t>
            </a:fld>
            <a:endParaRPr b="0" lang="en-CA"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562" name="TextShape 2"/>
          <p:cNvSpPr txBox="1"/>
          <p:nvPr/>
        </p:nvSpPr>
        <p:spPr>
          <a:xfrm>
            <a:off x="3884760" y="8685360"/>
            <a:ext cx="2971440" cy="456840"/>
          </a:xfrm>
          <a:prstGeom prst="rect">
            <a:avLst/>
          </a:prstGeom>
          <a:noFill/>
          <a:ln>
            <a:noFill/>
          </a:ln>
        </p:spPr>
        <p:txBody>
          <a:bodyPr anchor="b"/>
          <a:p>
            <a:pPr algn="r">
              <a:lnSpc>
                <a:spcPct val="100000"/>
              </a:lnSpc>
            </a:pPr>
            <a:fld id="{CFFBE4BD-F1E7-4D28-A011-C0EDD0CEDC24}"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Nvivo can help you to manage, explore and find patterns in your data but it cannot replace the analytical expertise.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NVivo does not favor a particular methodology –it is designed to facilitate common qualitative techniques.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Some researchers adopt a qualitative methodology to suit their research question. For example, a social scientist wanting to develop new concepts or hypotheses may take a ‘grounded theory’ approach. A health researcher looking for ways to improve policy or program design might use ‘evaluation methods’. NVivo doesn’t favour a particular methodology — it’s designed to facilitate common qualitative techniques for organizing, analyzing and sharing data — no matter what method you use.</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p:txBody>
      </p:sp>
      <p:sp>
        <p:nvSpPr>
          <p:cNvPr id="574" name="TextShape 2"/>
          <p:cNvSpPr txBox="1"/>
          <p:nvPr/>
        </p:nvSpPr>
        <p:spPr>
          <a:xfrm>
            <a:off x="3884760" y="8685360"/>
            <a:ext cx="2971440" cy="456840"/>
          </a:xfrm>
          <a:prstGeom prst="rect">
            <a:avLst/>
          </a:prstGeom>
          <a:noFill/>
          <a:ln>
            <a:noFill/>
          </a:ln>
        </p:spPr>
        <p:txBody>
          <a:bodyPr anchor="b"/>
          <a:p>
            <a:pPr algn="r">
              <a:lnSpc>
                <a:spcPct val="100000"/>
              </a:lnSpc>
            </a:pPr>
            <a:fld id="{C900FD83-602C-4406-B83D-D049F97486B1}"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685800" y="4343400"/>
            <a:ext cx="5486040" cy="4114440"/>
          </a:xfrm>
          <a:prstGeom prst="rect">
            <a:avLst/>
          </a:prstGeom>
        </p:spPr>
        <p:txBody>
          <a:bodyPr>
            <a:normAutofit/>
          </a:bodyPr>
          <a:p>
            <a:pPr>
              <a:lnSpc>
                <a:spcPct val="100000"/>
              </a:lnSpc>
            </a:pPr>
            <a:r>
              <a:rPr b="0" lang="en-CA" sz="2000" spc="-1" strike="noStrike">
                <a:solidFill>
                  <a:srgbClr val="000000"/>
                </a:solidFill>
                <a:uFill>
                  <a:solidFill>
                    <a:srgbClr val="ffffff"/>
                  </a:solidFill>
                </a:uFill>
                <a:latin typeface="Arial"/>
              </a:rPr>
              <a:t>If we compare these two different images, we can see the difference between trying to organize unstructured information manually or using a software like Nvivo. (You can benefit for once in the amount of space you need: an office compare to a screen)</a:t>
            </a:r>
            <a:endParaRPr b="0" lang="en-CA" sz="2000" spc="-1" strike="noStrike">
              <a:solidFill>
                <a:srgbClr val="000000"/>
              </a:solidFill>
              <a:uFill>
                <a:solidFill>
                  <a:srgbClr val="ffffff"/>
                </a:solidFill>
              </a:uFill>
              <a:latin typeface="Arial"/>
            </a:endParaRPr>
          </a:p>
          <a:p>
            <a:pPr>
              <a:lnSpc>
                <a:spcPct val="100000"/>
              </a:lnSpc>
            </a:pPr>
            <a:endParaRPr b="0" lang="en-CA" sz="20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Many qualitative researchers are interested in evaluating, interpreting and explaining social phenomena. They analyze unstructured or semi-structured data like interviews, surveys, field notes, web pages and journal articles — and they work in a range of sectors; from social science and education to healthcare and business.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mn-lt"/>
                <a:ea typeface="+mn-ea"/>
              </a:rPr>
              <a:t>Qualitative data analysis software, such as NVivo, can help you organise and analyse qualitative data more effectively. </a:t>
            </a:r>
            <a:endParaRPr b="0" lang="en-CA" sz="2000" spc="-1" strike="noStrike">
              <a:solidFill>
                <a:srgbClr val="000000"/>
              </a:solidFill>
              <a:uFill>
                <a:solidFill>
                  <a:srgbClr val="ffffff"/>
                </a:solidFill>
              </a:uFill>
              <a:latin typeface="Arial"/>
            </a:endParaRPr>
          </a:p>
        </p:txBody>
      </p:sp>
      <p:sp>
        <p:nvSpPr>
          <p:cNvPr id="576" name="TextShape 2"/>
          <p:cNvSpPr txBox="1"/>
          <p:nvPr/>
        </p:nvSpPr>
        <p:spPr>
          <a:xfrm>
            <a:off x="3884760" y="8685360"/>
            <a:ext cx="2971440" cy="456840"/>
          </a:xfrm>
          <a:prstGeom prst="rect">
            <a:avLst/>
          </a:prstGeom>
          <a:noFill/>
          <a:ln>
            <a:noFill/>
          </a:ln>
        </p:spPr>
        <p:txBody>
          <a:bodyPr anchor="b"/>
          <a:p>
            <a:pPr algn="r">
              <a:lnSpc>
                <a:spcPct val="100000"/>
              </a:lnSpc>
            </a:pPr>
            <a:fld id="{30CDEBD8-7634-4F18-AEDF-F98B7B91B13C}"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6040" cy="4114440"/>
          </a:xfrm>
          <a:prstGeom prst="rect">
            <a:avLst/>
          </a:prstGeom>
        </p:spPr>
        <p:txBody>
          <a:bodyPr>
            <a:normAutofit/>
          </a:bodyPr>
          <a:p>
            <a:pPr marL="171360" indent="-171000">
              <a:lnSpc>
                <a:spcPct val="100000"/>
              </a:lnSpc>
              <a:buClr>
                <a:srgbClr val="ff0000"/>
              </a:buClr>
              <a:buFont typeface="Arial"/>
              <a:buChar char="•"/>
            </a:pPr>
            <a:r>
              <a:rPr b="1" lang="en-CA" sz="1200" spc="-1" strike="noStrike">
                <a:solidFill>
                  <a:srgbClr val="ff0000"/>
                </a:solidFill>
                <a:uFill>
                  <a:solidFill>
                    <a:srgbClr val="ffffff"/>
                  </a:solidFill>
                </a:uFill>
                <a:latin typeface="+mn-lt"/>
                <a:ea typeface="+mn-ea"/>
              </a:rPr>
              <a:t>Transparency and rigor in qualitative analysis </a:t>
            </a:r>
            <a:r>
              <a:rPr b="0" lang="en-CA" sz="1200" spc="-1" strike="noStrike">
                <a:solidFill>
                  <a:srgbClr val="000000"/>
                </a:solidFill>
                <a:uFill>
                  <a:solidFill>
                    <a:srgbClr val="ffffff"/>
                  </a:solidFill>
                </a:uFill>
                <a:latin typeface="+mn-lt"/>
                <a:ea typeface="+mn-ea"/>
              </a:rPr>
              <a:t>– This allows for group projects to code in the same manner across the project and allows others to see the changes that have been made so that each member of the team knows the what and why of</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MS Word-like environment</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Data organization</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Single project file that can be easily transported and shared with others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Memos, annotations and links </a:t>
            </a:r>
            <a:r>
              <a:rPr b="0" lang="en-CA" sz="1200" spc="-1" strike="noStrike">
                <a:solidFill>
                  <a:srgbClr val="000000"/>
                </a:solidFill>
                <a:uFill>
                  <a:solidFill>
                    <a:srgbClr val="ffffff"/>
                  </a:solidFill>
                </a:uFill>
                <a:latin typeface="+mn-lt"/>
                <a:ea typeface="+mn-ea"/>
              </a:rPr>
              <a:t>– </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Memos are an integral part of the research process </a:t>
            </a:r>
            <a:r>
              <a:rPr b="0" lang="en-CA" sz="1200" spc="-1" strike="noStrike">
                <a:solidFill>
                  <a:srgbClr val="000000"/>
                </a:solidFill>
                <a:uFill>
                  <a:solidFill>
                    <a:srgbClr val="ffffff"/>
                  </a:solidFill>
                </a:uFill>
                <a:latin typeface="+mn-lt"/>
                <a:ea typeface="+mn-ea"/>
              </a:rPr>
              <a:t>— and can be a great starting point when you come to writing-up your project.  You can use memos to tell the story of your project — from your early ideas and assumptions to fully-fledged insights about a topic, person, or event. Use them to ‘talk to yourself’ as you make sense of your data. </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Tracking your analytical process </a:t>
            </a:r>
            <a:r>
              <a:rPr b="0" lang="en-CA" sz="1200" spc="-1" strike="noStrike">
                <a:solidFill>
                  <a:srgbClr val="000000"/>
                </a:solidFill>
                <a:uFill>
                  <a:solidFill>
                    <a:srgbClr val="ffffff"/>
                  </a:solidFill>
                </a:uFill>
                <a:latin typeface="+mn-lt"/>
                <a:ea typeface="+mn-ea"/>
              </a:rPr>
              <a:t>with memos can help you to increase the transparency and reliability of your findings. With</a:t>
            </a:r>
            <a:r>
              <a:rPr b="0" lang="en-CA" sz="800" spc="-1" strike="noStrike">
                <a:solidFill>
                  <a:srgbClr val="000000"/>
                </a:solidFill>
                <a:uFill>
                  <a:solidFill>
                    <a:srgbClr val="ffffff"/>
                  </a:solidFill>
                </a:uFill>
                <a:latin typeface="+mn-lt"/>
                <a:ea typeface="+mn-ea"/>
              </a:rPr>
              <a:t> </a:t>
            </a:r>
            <a:r>
              <a:rPr b="0" lang="en-CA" sz="1200" spc="-1" strike="noStrike">
                <a:solidFill>
                  <a:srgbClr val="000000"/>
                </a:solidFill>
                <a:uFill>
                  <a:solidFill>
                    <a:srgbClr val="ffffff"/>
                  </a:solidFill>
                </a:uFill>
                <a:latin typeface="+mn-lt"/>
                <a:ea typeface="+mn-ea"/>
              </a:rPr>
              <a:t>your process recorded in memos, you can easily demonstrate the evolution of a theory or quickly call up data that supports client questions.  Memos like documents and they can be linked to sources or nodes. </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Annotations are like scribbled notes in the margin</a:t>
            </a:r>
            <a:r>
              <a:rPr b="0" lang="en-CA" sz="1200" spc="-1" strike="noStrike">
                <a:solidFill>
                  <a:srgbClr val="000000"/>
                </a:solidFill>
                <a:uFill>
                  <a:solidFill>
                    <a:srgbClr val="ffffff"/>
                  </a:solidFill>
                </a:uFill>
                <a:latin typeface="+mn-lt"/>
                <a:ea typeface="+mn-ea"/>
              </a:rPr>
              <a:t>—they let you record comments, reminders or observations about specific content in a source or node. </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Use ‘see also’ links to draw connections between items in your project</a:t>
            </a:r>
            <a:r>
              <a:rPr b="0" lang="en-CA" sz="1200" spc="-1" strike="noStrike">
                <a:solidFill>
                  <a:srgbClr val="000000"/>
                </a:solidFill>
                <a:uFill>
                  <a:solidFill>
                    <a:srgbClr val="ffffff"/>
                  </a:solidFill>
                </a:uFill>
                <a:latin typeface="+mn-lt"/>
                <a:ea typeface="+mn-ea"/>
              </a:rPr>
              <a:t>. For example, you can use ‘see also’ links to point out contradictions, follow evidence or show a sequence of events.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78" name="TextShape 2"/>
          <p:cNvSpPr txBox="1"/>
          <p:nvPr/>
        </p:nvSpPr>
        <p:spPr>
          <a:xfrm>
            <a:off x="3884760" y="8685360"/>
            <a:ext cx="2971440" cy="456840"/>
          </a:xfrm>
          <a:prstGeom prst="rect">
            <a:avLst/>
          </a:prstGeom>
          <a:noFill/>
          <a:ln>
            <a:noFill/>
          </a:ln>
        </p:spPr>
        <p:txBody>
          <a:bodyPr anchor="b"/>
          <a:p>
            <a:pPr algn="r">
              <a:lnSpc>
                <a:spcPct val="100000"/>
              </a:lnSpc>
            </a:pPr>
            <a:fld id="{434BB84A-B8D1-4606-844E-0477F1D45108}"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Creating your own transcripts may bring you closer to your data but it can also be labor intensive and time consuming. Instead, you can have your media files professionally transcribed using TranscribeMe— But you will be able to all the transcription that you would like inside of the NVivo Program.</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80" name="TextShape 2"/>
          <p:cNvSpPr txBox="1"/>
          <p:nvPr/>
        </p:nvSpPr>
        <p:spPr>
          <a:xfrm>
            <a:off x="3884760" y="8685360"/>
            <a:ext cx="2971440" cy="456840"/>
          </a:xfrm>
          <a:prstGeom prst="rect">
            <a:avLst/>
          </a:prstGeom>
          <a:noFill/>
          <a:ln>
            <a:noFill/>
          </a:ln>
        </p:spPr>
        <p:txBody>
          <a:bodyPr anchor="b"/>
          <a:p>
            <a:pPr algn="r">
              <a:lnSpc>
                <a:spcPct val="100000"/>
              </a:lnSpc>
            </a:pPr>
            <a:fld id="{7620242D-A9AD-4803-803C-36A043FC12CB}"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Big contrast between software tools (that are fixed and prearranged) and qualitative analysis (which is iterative and emergent)</a:t>
            </a:r>
            <a:endParaRPr b="0" lang="en-CA" sz="2000" spc="-1" strike="noStrike">
              <a:solidFill>
                <a:srgbClr val="000000"/>
              </a:solidFill>
              <a:uFill>
                <a:solidFill>
                  <a:srgbClr val="ffffff"/>
                </a:solidFill>
              </a:uFill>
              <a:latin typeface="Arial"/>
            </a:endParaRPr>
          </a:p>
        </p:txBody>
      </p:sp>
      <p:sp>
        <p:nvSpPr>
          <p:cNvPr id="582" name="TextShape 2"/>
          <p:cNvSpPr txBox="1"/>
          <p:nvPr/>
        </p:nvSpPr>
        <p:spPr>
          <a:xfrm>
            <a:off x="3884760" y="8685360"/>
            <a:ext cx="2971440" cy="456840"/>
          </a:xfrm>
          <a:prstGeom prst="rect">
            <a:avLst/>
          </a:prstGeom>
          <a:noFill/>
          <a:ln>
            <a:noFill/>
          </a:ln>
        </p:spPr>
        <p:txBody>
          <a:bodyPr anchor="b"/>
          <a:p>
            <a:pPr algn="r">
              <a:lnSpc>
                <a:spcPct val="100000"/>
              </a:lnSpc>
            </a:pPr>
            <a:fld id="{FC50BF3E-13C0-4B8B-AF71-DEDB14EE04C1}"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https://researchcommons.library.ubc.ca/nvivo-part-1-getting-started-with-nvivo/</a:t>
            </a:r>
            <a:endParaRPr b="0" lang="en-CA" sz="2000" spc="-1" strike="noStrike">
              <a:solidFill>
                <a:srgbClr val="000000"/>
              </a:solidFill>
              <a:uFill>
                <a:solidFill>
                  <a:srgbClr val="ffffff"/>
                </a:solidFill>
              </a:uFill>
              <a:latin typeface="Arial"/>
            </a:endParaRPr>
          </a:p>
        </p:txBody>
      </p:sp>
      <p:sp>
        <p:nvSpPr>
          <p:cNvPr id="584" name="TextShape 2"/>
          <p:cNvSpPr txBox="1"/>
          <p:nvPr/>
        </p:nvSpPr>
        <p:spPr>
          <a:xfrm>
            <a:off x="3884760" y="8685360"/>
            <a:ext cx="2971440" cy="456840"/>
          </a:xfrm>
          <a:prstGeom prst="rect">
            <a:avLst/>
          </a:prstGeom>
          <a:noFill/>
          <a:ln>
            <a:noFill/>
          </a:ln>
        </p:spPr>
        <p:txBody>
          <a:bodyPr anchor="b"/>
          <a:p>
            <a:pPr algn="r">
              <a:lnSpc>
                <a:spcPct val="100000"/>
              </a:lnSpc>
            </a:pPr>
            <a:fld id="{3608CE02-B83F-476D-9D5A-692CE94F7E5B}"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This image is a screenshot of NVivo after adding a few sources and double clicking on one of the internals sources to view the details that contain. </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Here you can see that the NVivo workspace provides easy access to all your project materials.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The ribbon helps you locate all Nvivo commands. </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Navigation Views lets you organize your materials into folders. </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The contents of the folders are showed in the List View. </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And you can work with your sources, nodes or other project items in Detail View.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Explain the main menu  is composed by: sources, nodes, classifications, collections, queries, reports, maps and folders.</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In order to work with the program you will open one of this folder and in the navigation view it will appear the detail of what is contained in each folder. </a:t>
            </a:r>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different views: navigation, list and detail view. </a:t>
            </a:r>
            <a:endParaRPr b="0" lang="en-CA" sz="2000" spc="-1" strike="noStrike">
              <a:solidFill>
                <a:srgbClr val="000000"/>
              </a:solidFill>
              <a:uFill>
                <a:solidFill>
                  <a:srgbClr val="ffffff"/>
                </a:solidFill>
              </a:uFill>
              <a:latin typeface="Arial"/>
            </a:endParaRPr>
          </a:p>
        </p:txBody>
      </p:sp>
      <p:sp>
        <p:nvSpPr>
          <p:cNvPr id="586" name="TextShape 2"/>
          <p:cNvSpPr txBox="1"/>
          <p:nvPr/>
        </p:nvSpPr>
        <p:spPr>
          <a:xfrm>
            <a:off x="3884760" y="8685360"/>
            <a:ext cx="2971440" cy="456840"/>
          </a:xfrm>
          <a:prstGeom prst="rect">
            <a:avLst/>
          </a:prstGeom>
          <a:noFill/>
          <a:ln>
            <a:noFill/>
          </a:ln>
        </p:spPr>
        <p:txBody>
          <a:bodyPr anchor="b"/>
          <a:p>
            <a:pPr algn="r">
              <a:lnSpc>
                <a:spcPct val="100000"/>
              </a:lnSpc>
            </a:pPr>
            <a:fld id="{F1DFEE9A-59E7-4E6A-81B3-DFA8AC243B62}"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Transition Slide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Sources are were you are going to storage all your research materials including documents. PDFs, datasets, audio, video, pictures, memos and framework matrices.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88" name="TextShape 2"/>
          <p:cNvSpPr txBox="1"/>
          <p:nvPr/>
        </p:nvSpPr>
        <p:spPr>
          <a:xfrm>
            <a:off x="3884760" y="8685360"/>
            <a:ext cx="2971440" cy="456840"/>
          </a:xfrm>
          <a:prstGeom prst="rect">
            <a:avLst/>
          </a:prstGeom>
          <a:noFill/>
          <a:ln>
            <a:noFill/>
          </a:ln>
        </p:spPr>
        <p:txBody>
          <a:bodyPr anchor="b"/>
          <a:p>
            <a:pPr algn="r">
              <a:lnSpc>
                <a:spcPct val="100000"/>
              </a:lnSpc>
            </a:pPr>
            <a:fld id="{7FEEF6AD-E755-4ED1-87A6-00FDAA178FDD}"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Internals – This is any source that you can upload into NVivo</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90" name="TextShape 2"/>
          <p:cNvSpPr txBox="1"/>
          <p:nvPr/>
        </p:nvSpPr>
        <p:spPr>
          <a:xfrm>
            <a:off x="3884760" y="8685360"/>
            <a:ext cx="2971440" cy="456840"/>
          </a:xfrm>
          <a:prstGeom prst="rect">
            <a:avLst/>
          </a:prstGeom>
          <a:noFill/>
          <a:ln>
            <a:noFill/>
          </a:ln>
        </p:spPr>
        <p:txBody>
          <a:bodyPr anchor="b"/>
          <a:p>
            <a:pPr algn="r">
              <a:lnSpc>
                <a:spcPct val="100000"/>
              </a:lnSpc>
            </a:pPr>
            <a:fld id="{4002C145-B5F2-4E50-8D35-585D26570495}"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https://researchcommons.library.ubc.ca/nvivo-part-1-getting-started-with-nvivo/</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p:txBody>
      </p:sp>
      <p:sp>
        <p:nvSpPr>
          <p:cNvPr id="564" name="TextShape 2"/>
          <p:cNvSpPr txBox="1"/>
          <p:nvPr/>
        </p:nvSpPr>
        <p:spPr>
          <a:xfrm>
            <a:off x="3884760" y="8685360"/>
            <a:ext cx="2971440" cy="456840"/>
          </a:xfrm>
          <a:prstGeom prst="rect">
            <a:avLst/>
          </a:prstGeom>
          <a:noFill/>
          <a:ln>
            <a:noFill/>
          </a:ln>
        </p:spPr>
        <p:txBody>
          <a:bodyPr anchor="b"/>
          <a:p>
            <a:pPr algn="r">
              <a:lnSpc>
                <a:spcPct val="100000"/>
              </a:lnSpc>
            </a:pPr>
            <a:fld id="{B8E00F7E-AB78-4BC6-9592-1351B2381179}"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Internals – This is any source that you can upload into NVivo</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92" name="TextShape 2"/>
          <p:cNvSpPr txBox="1"/>
          <p:nvPr/>
        </p:nvSpPr>
        <p:spPr>
          <a:xfrm>
            <a:off x="3884760" y="8685360"/>
            <a:ext cx="2971440" cy="456840"/>
          </a:xfrm>
          <a:prstGeom prst="rect">
            <a:avLst/>
          </a:prstGeom>
          <a:noFill/>
          <a:ln>
            <a:noFill/>
          </a:ln>
        </p:spPr>
        <p:txBody>
          <a:bodyPr anchor="b"/>
          <a:p>
            <a:pPr algn="r">
              <a:lnSpc>
                <a:spcPct val="100000"/>
              </a:lnSpc>
            </a:pPr>
            <a:fld id="{AB9D75DA-9EC2-426A-B934-674F3D6352DC}"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Externals are ‘proxies’ for the material you cannot import into NVivo such as books, or physical artifacts.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You can create an external source (that looks like a document) and summarize the content of the item—for example, you might summarize the chapters in a book.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94" name="TextShape 2"/>
          <p:cNvSpPr txBox="1"/>
          <p:nvPr/>
        </p:nvSpPr>
        <p:spPr>
          <a:xfrm>
            <a:off x="3884760" y="8685360"/>
            <a:ext cx="2971440" cy="456840"/>
          </a:xfrm>
          <a:prstGeom prst="rect">
            <a:avLst/>
          </a:prstGeom>
          <a:noFill/>
          <a:ln>
            <a:noFill/>
          </a:ln>
        </p:spPr>
        <p:txBody>
          <a:bodyPr anchor="b"/>
          <a:p>
            <a:pPr algn="r">
              <a:lnSpc>
                <a:spcPct val="100000"/>
              </a:lnSpc>
            </a:pPr>
            <a:fld id="{FC0F6C27-2CD5-4B3A-8516-E3BB91015145}"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Transition Slide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Notes is the place where you are going to store all your research materials including documents. PDFs, datasets, audio, video, pictures, memos and framework matrices.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96" name="TextShape 2"/>
          <p:cNvSpPr txBox="1"/>
          <p:nvPr/>
        </p:nvSpPr>
        <p:spPr>
          <a:xfrm>
            <a:off x="3884760" y="8685360"/>
            <a:ext cx="2971440" cy="456840"/>
          </a:xfrm>
          <a:prstGeom prst="rect">
            <a:avLst/>
          </a:prstGeom>
          <a:noFill/>
          <a:ln>
            <a:noFill/>
          </a:ln>
        </p:spPr>
        <p:txBody>
          <a:bodyPr anchor="b"/>
          <a:p>
            <a:pPr algn="r">
              <a:lnSpc>
                <a:spcPct val="100000"/>
              </a:lnSpc>
            </a:pPr>
            <a:fld id="{6B2AC8E9-50EC-45E7-9F3E-8813016D8A97}"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685800" y="4343400"/>
            <a:ext cx="5486040" cy="4114440"/>
          </a:xfrm>
          <a:prstGeom prst="rect">
            <a:avLst/>
          </a:prstGeom>
        </p:spPr>
        <p:txBody>
          <a:bodyPr/>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Memos are an integral part of the research process</a:t>
            </a:r>
            <a:r>
              <a:rPr b="0" lang="en-CA" sz="1200" spc="-1" strike="noStrike">
                <a:solidFill>
                  <a:srgbClr val="000000"/>
                </a:solidFill>
                <a:uFill>
                  <a:solidFill>
                    <a:srgbClr val="ffffff"/>
                  </a:solidFill>
                </a:uFill>
                <a:latin typeface="+mn-lt"/>
                <a:ea typeface="+mn-ea"/>
              </a:rPr>
              <a:t>—and can be a great starting point when you come to writing-up your project.  You can use memos to tell the story of your project—from your early ideas and assumptions to fully-fledged insights about a topic, person, or event. Use them to ‘talk to yourself’ as you make sense of your data. </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1" lang="en-CA" sz="1200" spc="-1" strike="noStrike">
                <a:solidFill>
                  <a:srgbClr val="000000"/>
                </a:solidFill>
                <a:uFill>
                  <a:solidFill>
                    <a:srgbClr val="ffffff"/>
                  </a:solidFill>
                </a:uFill>
                <a:latin typeface="+mn-lt"/>
                <a:ea typeface="+mn-ea"/>
              </a:rPr>
              <a:t>Tracking your analytical process </a:t>
            </a:r>
            <a:r>
              <a:rPr b="0" lang="en-CA" sz="1200" spc="-1" strike="noStrike">
                <a:solidFill>
                  <a:srgbClr val="000000"/>
                </a:solidFill>
                <a:uFill>
                  <a:solidFill>
                    <a:srgbClr val="ffffff"/>
                  </a:solidFill>
                </a:uFill>
                <a:latin typeface="+mn-lt"/>
                <a:ea typeface="+mn-ea"/>
              </a:rPr>
              <a:t>with memos can help you to increase the </a:t>
            </a:r>
            <a:r>
              <a:rPr b="1" lang="en-CA" sz="1200" spc="-1" strike="noStrike">
                <a:solidFill>
                  <a:srgbClr val="000000"/>
                </a:solidFill>
                <a:uFill>
                  <a:solidFill>
                    <a:srgbClr val="ffffff"/>
                  </a:solidFill>
                </a:uFill>
                <a:latin typeface="+mn-lt"/>
                <a:ea typeface="+mn-ea"/>
              </a:rPr>
              <a:t>transparency and reliability </a:t>
            </a:r>
            <a:r>
              <a:rPr b="0" lang="en-CA" sz="1200" spc="-1" strike="noStrike">
                <a:solidFill>
                  <a:srgbClr val="000000"/>
                </a:solidFill>
                <a:uFill>
                  <a:solidFill>
                    <a:srgbClr val="ffffff"/>
                  </a:solidFill>
                </a:uFill>
                <a:latin typeface="+mn-lt"/>
                <a:ea typeface="+mn-ea"/>
              </a:rPr>
              <a:t>of your findings. With</a:t>
            </a:r>
            <a:r>
              <a:rPr b="0" lang="en-CA" sz="800" spc="-1" strike="noStrike">
                <a:solidFill>
                  <a:srgbClr val="000000"/>
                </a:solidFill>
                <a:uFill>
                  <a:solidFill>
                    <a:srgbClr val="ffffff"/>
                  </a:solidFill>
                </a:uFill>
                <a:latin typeface="+mn-lt"/>
                <a:ea typeface="+mn-ea"/>
              </a:rPr>
              <a:t> </a:t>
            </a:r>
            <a:r>
              <a:rPr b="0" lang="en-CA" sz="1200" spc="-1" strike="noStrike">
                <a:solidFill>
                  <a:srgbClr val="000000"/>
                </a:solidFill>
                <a:uFill>
                  <a:solidFill>
                    <a:srgbClr val="ffffff"/>
                  </a:solidFill>
                </a:uFill>
                <a:latin typeface="+mn-lt"/>
                <a:ea typeface="+mn-ea"/>
              </a:rPr>
              <a:t>your process recorded in memos, you can easily demonstrate the evolution of a theory or quickly call up data that supports client questions.  Memos like documents and they can be linked to sources or nodes.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98" name="TextShape 2"/>
          <p:cNvSpPr txBox="1"/>
          <p:nvPr/>
        </p:nvSpPr>
        <p:spPr>
          <a:xfrm>
            <a:off x="3884760" y="8685360"/>
            <a:ext cx="2971440" cy="456840"/>
          </a:xfrm>
          <a:prstGeom prst="rect">
            <a:avLst/>
          </a:prstGeom>
          <a:noFill/>
          <a:ln>
            <a:noFill/>
          </a:ln>
        </p:spPr>
        <p:txBody>
          <a:bodyPr anchor="b"/>
          <a:p>
            <a:pPr algn="r">
              <a:lnSpc>
                <a:spcPct val="100000"/>
              </a:lnSpc>
            </a:pPr>
            <a:fld id="{B1BE0B7A-2D75-4453-BBF4-4A7D6A48AEB7}"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00" name="TextShape 2"/>
          <p:cNvSpPr txBox="1"/>
          <p:nvPr/>
        </p:nvSpPr>
        <p:spPr>
          <a:xfrm>
            <a:off x="3884760" y="8685360"/>
            <a:ext cx="2971440" cy="456840"/>
          </a:xfrm>
          <a:prstGeom prst="rect">
            <a:avLst/>
          </a:prstGeom>
          <a:noFill/>
          <a:ln>
            <a:noFill/>
          </a:ln>
        </p:spPr>
        <p:txBody>
          <a:bodyPr anchor="b"/>
          <a:p>
            <a:pPr algn="r">
              <a:lnSpc>
                <a:spcPct val="100000"/>
              </a:lnSpc>
            </a:pPr>
            <a:fld id="{D9DF8D0C-3A52-4FF0-8EA2-84BBE98BF15C}"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685800" y="4343400"/>
            <a:ext cx="5486040" cy="4114440"/>
          </a:xfrm>
          <a:prstGeom prst="rect">
            <a:avLst/>
          </a:prstGeom>
        </p:spPr>
        <p:txBody>
          <a:bodyPr>
            <a:normAutofit/>
          </a:bodyPr>
          <a:p>
            <a:pPr>
              <a:lnSpc>
                <a:spcPct val="100000"/>
              </a:lnSpc>
            </a:pPr>
            <a:r>
              <a:rPr b="0" lang="en-CA" sz="1200" spc="-1" strike="noStrike">
                <a:solidFill>
                  <a:srgbClr val="000000"/>
                </a:solidFill>
                <a:uFill>
                  <a:solidFill>
                    <a:srgbClr val="ffffff"/>
                  </a:solidFill>
                </a:uFill>
                <a:latin typeface="+mn-lt"/>
                <a:ea typeface="+mn-ea"/>
              </a:rPr>
              <a:t>On the scheme (refer to the previous slide): the source would be the 3 docs on the left, the references (~quotes) would be the boxes highlighted in red</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'Coding' your sources is a way of gathering all the references to a specific topic, theme, person or other entity.  You can code all types of sources and bring the references together in a single 'node’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The most important part of coding is ensuring that NVivo has something to read.  You can have a variety of sources: Documents, Pictures, Videos, and websites.  But the most important thing is to ensure that each source has text that can be read.  In the case of pictures you will have to add captions, videos will need to be transcribed and you will need to ensure that you have smart PDF’s or that you have added notes or annotations so that you are able to code into a node.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The way you approach coding depends on your methodology and research design but here are some ideas to get started: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Start with ‘broad-brush’ coding to organize the material into broad topic areas (you can use Text Search queries to help with this)—then explore the node for each topic and do more detailed coding. For example, gather all the content about </a:t>
            </a:r>
            <a:r>
              <a:rPr b="0" i="1" lang="en-CA" sz="1200" spc="-1" strike="noStrike">
                <a:solidFill>
                  <a:srgbClr val="000000"/>
                </a:solidFill>
                <a:uFill>
                  <a:solidFill>
                    <a:srgbClr val="ffffff"/>
                  </a:solidFill>
                </a:uFill>
                <a:latin typeface="+mn-lt"/>
                <a:ea typeface="+mn-ea"/>
              </a:rPr>
              <a:t>water quality </a:t>
            </a:r>
            <a:r>
              <a:rPr b="0" lang="en-CA" sz="1200" spc="-1" strike="noStrike">
                <a:solidFill>
                  <a:srgbClr val="000000"/>
                </a:solidFill>
                <a:uFill>
                  <a:solidFill>
                    <a:srgbClr val="ffffff"/>
                  </a:solidFill>
                </a:uFill>
                <a:latin typeface="+mn-lt"/>
                <a:ea typeface="+mn-ea"/>
              </a:rPr>
              <a:t>and then explore the node looking for interesting perceptions, contradictions or assumptions.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Or, you could get straight into detailed coding (making nodes as you need them) and then, later on, combine and group your nodes into related categories.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As you reflect on a piece of content, think about these different types of coding: </a:t>
            </a: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 </a:t>
            </a:r>
            <a:r>
              <a:rPr b="0" lang="en-CA" sz="1200" spc="-1" strike="noStrike">
                <a:solidFill>
                  <a:srgbClr val="000000"/>
                </a:solidFill>
                <a:uFill>
                  <a:solidFill>
                    <a:srgbClr val="ffffff"/>
                  </a:solidFill>
                </a:uFill>
                <a:latin typeface="+mn-lt"/>
                <a:ea typeface="+mn-ea"/>
              </a:rPr>
              <a:t>Topic coding—What is the topic being discussed? For example, </a:t>
            </a:r>
            <a:r>
              <a:rPr b="0" i="1" lang="en-CA" sz="1200" spc="-1" strike="noStrike">
                <a:solidFill>
                  <a:srgbClr val="000000"/>
                </a:solidFill>
                <a:uFill>
                  <a:solidFill>
                    <a:srgbClr val="ffffff"/>
                  </a:solidFill>
                </a:uFill>
                <a:latin typeface="+mn-lt"/>
                <a:ea typeface="+mn-ea"/>
              </a:rPr>
              <a:t>water quality, real estate development, tourism </a:t>
            </a:r>
            <a:r>
              <a:rPr b="0" lang="en-CA" sz="1200" spc="-1" strike="noStrike">
                <a:solidFill>
                  <a:srgbClr val="000000"/>
                </a:solidFill>
                <a:uFill>
                  <a:solidFill>
                    <a:srgbClr val="ffffff"/>
                  </a:solidFill>
                </a:uFill>
                <a:latin typeface="+mn-lt"/>
                <a:ea typeface="+mn-ea"/>
              </a:rPr>
              <a:t>and so on. </a:t>
            </a: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 </a:t>
            </a:r>
            <a:r>
              <a:rPr b="0" lang="en-CA" sz="1200" spc="-1" strike="noStrike">
                <a:solidFill>
                  <a:srgbClr val="000000"/>
                </a:solidFill>
                <a:uFill>
                  <a:solidFill>
                    <a:srgbClr val="ffffff"/>
                  </a:solidFill>
                </a:uFill>
                <a:latin typeface="+mn-lt"/>
                <a:ea typeface="+mn-ea"/>
              </a:rPr>
              <a:t>Analytical coding—What is this content really about? Why is it interesting? Consider the meaning in context and express new ideas about the data. For example, </a:t>
            </a:r>
            <a:r>
              <a:rPr b="0" i="1" lang="en-CA" sz="1200" spc="-1" strike="noStrike">
                <a:solidFill>
                  <a:srgbClr val="000000"/>
                </a:solidFill>
                <a:uFill>
                  <a:solidFill>
                    <a:srgbClr val="ffffff"/>
                  </a:solidFill>
                </a:uFill>
                <a:latin typeface="+mn-lt"/>
                <a:ea typeface="+mn-ea"/>
              </a:rPr>
              <a:t>ideals vs reality, tension between developers and residents. </a:t>
            </a: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 </a:t>
            </a:r>
            <a:r>
              <a:rPr b="0" lang="en-CA" sz="1200" spc="-1" strike="noStrike">
                <a:solidFill>
                  <a:srgbClr val="000000"/>
                </a:solidFill>
                <a:uFill>
                  <a:solidFill>
                    <a:srgbClr val="ffffff"/>
                  </a:solidFill>
                </a:uFill>
                <a:latin typeface="+mn-lt"/>
                <a:ea typeface="+mn-ea"/>
              </a:rPr>
              <a:t>Descriptive or ‘case’ coding— Who is speaking? What place, organization or other entity is being observed?</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02" name="TextShape 2"/>
          <p:cNvSpPr txBox="1"/>
          <p:nvPr/>
        </p:nvSpPr>
        <p:spPr>
          <a:xfrm>
            <a:off x="3884760" y="8685360"/>
            <a:ext cx="2971440" cy="456840"/>
          </a:xfrm>
          <a:prstGeom prst="rect">
            <a:avLst/>
          </a:prstGeom>
          <a:noFill/>
          <a:ln>
            <a:noFill/>
          </a:ln>
        </p:spPr>
        <p:txBody>
          <a:bodyPr anchor="b"/>
          <a:p>
            <a:pPr algn="r">
              <a:lnSpc>
                <a:spcPct val="100000"/>
              </a:lnSpc>
            </a:pPr>
            <a:fld id="{D8C223F8-0272-4B42-8E0A-A5C0A85D75E8}"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This is what a node looks like in NVivo.  Explain what we are looking at and what parent and child nodes are.</a:t>
            </a:r>
            <a:endParaRPr b="0" lang="en-CA" sz="12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mn-lt"/>
                <a:ea typeface="+mn-ea"/>
              </a:rPr>
              <a:t>Explain the difference between files and references – ask if the students can guess it first?</a:t>
            </a:r>
            <a:endParaRPr b="0" lang="en-CA" sz="2000" spc="-1" strike="noStrike">
              <a:solidFill>
                <a:srgbClr val="000000"/>
              </a:solidFill>
              <a:uFill>
                <a:solidFill>
                  <a:srgbClr val="ffffff"/>
                </a:solidFill>
              </a:uFill>
              <a:latin typeface="Arial"/>
            </a:endParaRPr>
          </a:p>
          <a:p>
            <a:pPr>
              <a:lnSpc>
                <a:spcPct val="100000"/>
              </a:lnSpc>
            </a:pP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mn-lt"/>
                <a:ea typeface="+mn-ea"/>
              </a:rPr>
              <a:t>Remember to describe your codes in their properties in order to be able to reviews your coding strategies and transfer the codes more easily when working with your team. </a:t>
            </a:r>
            <a:endParaRPr b="0" lang="en-CA" sz="2000" spc="-1" strike="noStrike">
              <a:solidFill>
                <a:srgbClr val="000000"/>
              </a:solidFill>
              <a:uFill>
                <a:solidFill>
                  <a:srgbClr val="ffffff"/>
                </a:solidFill>
              </a:uFill>
              <a:latin typeface="Arial"/>
            </a:endParaRPr>
          </a:p>
        </p:txBody>
      </p:sp>
      <p:sp>
        <p:nvSpPr>
          <p:cNvPr id="604" name="TextShape 2"/>
          <p:cNvSpPr txBox="1"/>
          <p:nvPr/>
        </p:nvSpPr>
        <p:spPr>
          <a:xfrm>
            <a:off x="3884760" y="8685360"/>
            <a:ext cx="2971440" cy="456840"/>
          </a:xfrm>
          <a:prstGeom prst="rect">
            <a:avLst/>
          </a:prstGeom>
          <a:noFill/>
          <a:ln>
            <a:noFill/>
          </a:ln>
        </p:spPr>
        <p:txBody>
          <a:bodyPr anchor="b"/>
          <a:p>
            <a:pPr algn="r">
              <a:lnSpc>
                <a:spcPct val="100000"/>
              </a:lnSpc>
            </a:pPr>
            <a:fld id="{2E6D255A-8209-4F34-989D-4444CDD2CFF3}"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Split into breakout groups last time – for </a:t>
            </a:r>
            <a:endParaRPr b="0" lang="en-CA" sz="2000" spc="-1" strike="noStrike">
              <a:solidFill>
                <a:srgbClr val="000000"/>
              </a:solidFill>
              <a:uFill>
                <a:solidFill>
                  <a:srgbClr val="ffffff"/>
                </a:solidFill>
              </a:uFill>
              <a:latin typeface="Arial"/>
            </a:endParaRPr>
          </a:p>
        </p:txBody>
      </p:sp>
      <p:sp>
        <p:nvSpPr>
          <p:cNvPr id="606" name="TextShape 2"/>
          <p:cNvSpPr txBox="1"/>
          <p:nvPr/>
        </p:nvSpPr>
        <p:spPr>
          <a:xfrm>
            <a:off x="3884760" y="8685360"/>
            <a:ext cx="2971440" cy="456840"/>
          </a:xfrm>
          <a:prstGeom prst="rect">
            <a:avLst/>
          </a:prstGeom>
          <a:noFill/>
          <a:ln>
            <a:noFill/>
          </a:ln>
        </p:spPr>
        <p:txBody>
          <a:bodyPr anchor="b"/>
          <a:p>
            <a:pPr algn="r">
              <a:lnSpc>
                <a:spcPct val="100000"/>
              </a:lnSpc>
            </a:pPr>
            <a:fld id="{2ADB2632-2F78-4B4C-B1AE-6E80DF4E5B35}"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685800" y="4343400"/>
            <a:ext cx="5486040" cy="4114440"/>
          </a:xfrm>
          <a:prstGeom prst="rect">
            <a:avLst/>
          </a:prstGeom>
        </p:spPr>
        <p:txBody>
          <a:bodyPr/>
          <a:p>
            <a:r>
              <a:rPr b="0" lang="en-CA" sz="1200" spc="-1" strike="sngStrike">
                <a:solidFill>
                  <a:srgbClr val="000000"/>
                </a:solidFill>
                <a:uFill>
                  <a:solidFill>
                    <a:srgbClr val="ffffff"/>
                  </a:solidFill>
                </a:uFill>
                <a:latin typeface="+mn-lt"/>
                <a:ea typeface="+mn-ea"/>
              </a:rPr>
              <a:t>Queries provide a flexible way to gather and explore subsets of your data. In NVivo, you can create queries to</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Find and analyze the words or phrases in your sources, annotations and nodes. You can find specific words or those that occur most frequently.</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Ask questions and find patterns based on your coding and check for coding consistency among team members</a:t>
            </a:r>
            <a:endParaRPr b="0" lang="en-CA" sz="1200" spc="-1" strike="noStrike">
              <a:solidFill>
                <a:srgbClr val="000000"/>
              </a:solidFill>
              <a:uFill>
                <a:solidFill>
                  <a:srgbClr val="ffffff"/>
                </a:solidFill>
              </a:uFill>
              <a:latin typeface="Arial"/>
            </a:endParaRPr>
          </a:p>
          <a:p>
            <a:pPr>
              <a:lnSpc>
                <a:spcPct val="100000"/>
              </a:lnSpc>
            </a:pPr>
            <a:r>
              <a:rPr b="0" lang="en-CA" sz="1200" spc="-1" strike="sngStrike">
                <a:solidFill>
                  <a:srgbClr val="000000"/>
                </a:solidFill>
                <a:uFill>
                  <a:solidFill>
                    <a:srgbClr val="ffffff"/>
                  </a:solidFill>
                </a:uFill>
                <a:latin typeface="+mn-lt"/>
                <a:ea typeface="+mn-ea"/>
              </a:rPr>
              <a:t>Making the most of your queries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Start running queries early on in the coding process—they can help you focus on the questions you want to ask (and prompt you to code accordingly). For example, if you want to ask “How serious are the issues of water quality for local fishermen?”—make sure you code at the node for water quality and code at case nodes with the fisherman attribute.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Make a memo to record what you learn from a query—this can prompt you to ask further questions and facilitate deeper analysis. Link the memo to the query results. </a:t>
            </a:r>
            <a:endParaRPr b="0" lang="en-CA" sz="1200" spc="-1" strike="noStrike">
              <a:solidFill>
                <a:srgbClr val="000000"/>
              </a:solidFill>
              <a:uFill>
                <a:solidFill>
                  <a:srgbClr val="ffffff"/>
                </a:solidFill>
              </a:uFill>
              <a:latin typeface="Arial"/>
            </a:endParaRPr>
          </a:p>
        </p:txBody>
      </p:sp>
      <p:sp>
        <p:nvSpPr>
          <p:cNvPr id="608" name="TextShape 2"/>
          <p:cNvSpPr txBox="1"/>
          <p:nvPr/>
        </p:nvSpPr>
        <p:spPr>
          <a:xfrm>
            <a:off x="3884760" y="8685360"/>
            <a:ext cx="2971440" cy="456840"/>
          </a:xfrm>
          <a:prstGeom prst="rect">
            <a:avLst/>
          </a:prstGeom>
          <a:noFill/>
          <a:ln>
            <a:noFill/>
          </a:ln>
        </p:spPr>
        <p:txBody>
          <a:bodyPr anchor="b"/>
          <a:p>
            <a:pPr algn="r">
              <a:lnSpc>
                <a:spcPct val="100000"/>
              </a:lnSpc>
            </a:pPr>
            <a:fld id="{AB17769A-BDB0-46FF-BE01-C1E0FCB27FF4}"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Write in the chat box</a:t>
            </a:r>
            <a:endParaRPr b="0" lang="en-CA" sz="2000" spc="-1" strike="noStrike">
              <a:solidFill>
                <a:srgbClr val="000000"/>
              </a:solidFill>
              <a:uFill>
                <a:solidFill>
                  <a:srgbClr val="ffffff"/>
                </a:solidFill>
              </a:uFill>
              <a:latin typeface="Arial"/>
            </a:endParaRPr>
          </a:p>
        </p:txBody>
      </p:sp>
      <p:sp>
        <p:nvSpPr>
          <p:cNvPr id="566" name="TextShape 2"/>
          <p:cNvSpPr txBox="1"/>
          <p:nvPr/>
        </p:nvSpPr>
        <p:spPr>
          <a:xfrm>
            <a:off x="3884760" y="8685360"/>
            <a:ext cx="2971440" cy="456840"/>
          </a:xfrm>
          <a:prstGeom prst="rect">
            <a:avLst/>
          </a:prstGeom>
          <a:noFill/>
          <a:ln>
            <a:noFill/>
          </a:ln>
        </p:spPr>
        <p:txBody>
          <a:bodyPr anchor="b"/>
          <a:p>
            <a:pPr algn="r">
              <a:lnSpc>
                <a:spcPct val="100000"/>
              </a:lnSpc>
            </a:pPr>
            <a:fld id="{6AC2FF18-6C01-47F3-A1B1-2FA76FFCBA9C}"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10" name="TextShape 2"/>
          <p:cNvSpPr txBox="1"/>
          <p:nvPr/>
        </p:nvSpPr>
        <p:spPr>
          <a:xfrm>
            <a:off x="3884760" y="8685360"/>
            <a:ext cx="2971440" cy="456840"/>
          </a:xfrm>
          <a:prstGeom prst="rect">
            <a:avLst/>
          </a:prstGeom>
          <a:noFill/>
          <a:ln>
            <a:noFill/>
          </a:ln>
        </p:spPr>
        <p:txBody>
          <a:bodyPr anchor="b"/>
          <a:p>
            <a:pPr algn="r">
              <a:lnSpc>
                <a:spcPct val="100000"/>
              </a:lnSpc>
            </a:pPr>
            <a:fld id="{CF57219F-1E34-4562-B4BE-2F240FBD6117}"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Cases: Just like thematic nodes, cases are containers to hold specific information, you use cases to represent the significant entities in your research. But unlike thematic nodes, cases allow you to integrate specific details for the information they contain, for example as a person (demographic information), location and add attributes for each particular descriptor.</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For example, if you have created nodes for interview respondents and classified them as </a:t>
            </a:r>
            <a:r>
              <a:rPr b="0" i="1" lang="en-CA" sz="1200" spc="-1" strike="noStrike">
                <a:solidFill>
                  <a:srgbClr val="000000"/>
                </a:solidFill>
                <a:uFill>
                  <a:solidFill>
                    <a:srgbClr val="ffffff"/>
                  </a:solidFill>
                </a:uFill>
                <a:latin typeface="+mn-lt"/>
                <a:ea typeface="+mn-ea"/>
              </a:rPr>
              <a:t>Person</a:t>
            </a:r>
            <a:r>
              <a:rPr b="0" lang="en-CA" sz="1200" spc="-1" strike="noStrike">
                <a:solidFill>
                  <a:srgbClr val="000000"/>
                </a:solidFill>
                <a:uFill>
                  <a:solidFill>
                    <a:srgbClr val="ffffff"/>
                  </a:solidFill>
                </a:uFill>
                <a:latin typeface="+mn-lt"/>
                <a:ea typeface="+mn-ea"/>
              </a:rPr>
              <a:t>, you can double-click on the classification to quickly see the spread of your respondents.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Why code at nodes for themes and cases? Means you can answer questions with different criteria.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12" name="TextShape 2"/>
          <p:cNvSpPr txBox="1"/>
          <p:nvPr/>
        </p:nvSpPr>
        <p:spPr>
          <a:xfrm>
            <a:off x="3884760" y="8685360"/>
            <a:ext cx="2971440" cy="456840"/>
          </a:xfrm>
          <a:prstGeom prst="rect">
            <a:avLst/>
          </a:prstGeom>
          <a:noFill/>
          <a:ln>
            <a:noFill/>
          </a:ln>
        </p:spPr>
        <p:txBody>
          <a:bodyPr anchor="b"/>
          <a:p>
            <a:pPr algn="r">
              <a:lnSpc>
                <a:spcPct val="100000"/>
              </a:lnSpc>
            </a:pPr>
            <a:fld id="{2DF100A3-4755-4BB8-82DA-8E108872F2FC}"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**Use classifications to record descriptive information, like demographic details, about the cases in your project.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Arial"/>
              </a:rPr>
              <a:t>IN the image, we are seeing the example of creating classifications for each of the cases that have been created for the project (based on the intreviews)</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NVivo for PC.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You can setup demographic data in NVivo or you can import it from a spreadsheet or text file.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Predefined classifications come with a set of attributes—for example, </a:t>
            </a:r>
            <a:r>
              <a:rPr b="0" i="1" lang="en-CA" sz="1200" spc="-1" strike="noStrike">
                <a:solidFill>
                  <a:srgbClr val="000000"/>
                </a:solidFill>
                <a:uFill>
                  <a:solidFill>
                    <a:srgbClr val="ffffff"/>
                  </a:solidFill>
                </a:uFill>
                <a:latin typeface="+mn-lt"/>
                <a:ea typeface="+mn-ea"/>
              </a:rPr>
              <a:t>Person </a:t>
            </a:r>
            <a:r>
              <a:rPr b="0" lang="en-CA" sz="1200" spc="-1" strike="noStrike">
                <a:solidFill>
                  <a:srgbClr val="000000"/>
                </a:solidFill>
                <a:uFill>
                  <a:solidFill>
                    <a:srgbClr val="ffffff"/>
                  </a:solidFill>
                </a:uFill>
                <a:latin typeface="+mn-lt"/>
                <a:ea typeface="+mn-ea"/>
              </a:rPr>
              <a:t>has attributes for </a:t>
            </a:r>
            <a:r>
              <a:rPr b="0" i="1" lang="en-CA" sz="1200" spc="-1" strike="noStrike">
                <a:solidFill>
                  <a:srgbClr val="000000"/>
                </a:solidFill>
                <a:uFill>
                  <a:solidFill>
                    <a:srgbClr val="ffffff"/>
                  </a:solidFill>
                </a:uFill>
                <a:latin typeface="+mn-lt"/>
                <a:ea typeface="+mn-ea"/>
              </a:rPr>
              <a:t>age, occupation </a:t>
            </a:r>
            <a:r>
              <a:rPr b="0" lang="en-CA" sz="1200" spc="-1" strike="noStrike">
                <a:solidFill>
                  <a:srgbClr val="000000"/>
                </a:solidFill>
                <a:uFill>
                  <a:solidFill>
                    <a:srgbClr val="ffffff"/>
                  </a:solidFill>
                </a:uFill>
                <a:latin typeface="+mn-lt"/>
                <a:ea typeface="+mn-ea"/>
              </a:rPr>
              <a:t>and so on. Custom classifications do not have default attributes but you can add your own.</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14" name="TextShape 2"/>
          <p:cNvSpPr txBox="1"/>
          <p:nvPr/>
        </p:nvSpPr>
        <p:spPr>
          <a:xfrm>
            <a:off x="3884760" y="8685360"/>
            <a:ext cx="2971440" cy="456840"/>
          </a:xfrm>
          <a:prstGeom prst="rect">
            <a:avLst/>
          </a:prstGeom>
          <a:noFill/>
          <a:ln>
            <a:noFill/>
          </a:ln>
        </p:spPr>
        <p:txBody>
          <a:bodyPr anchor="b"/>
          <a:p>
            <a:pPr algn="r">
              <a:lnSpc>
                <a:spcPct val="100000"/>
              </a:lnSpc>
            </a:pPr>
            <a:fld id="{0467AD1A-3F18-47E5-8369-2E6B7E23EEA4}"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6040" cy="4114440"/>
          </a:xfrm>
          <a:prstGeom prst="rect">
            <a:avLst/>
          </a:prstGeom>
        </p:spPr>
        <p:txBody>
          <a:bodyPr/>
          <a:p>
            <a:r>
              <a:rPr b="0" lang="en-CA" sz="2000" spc="-1" strike="noStrike">
                <a:solidFill>
                  <a:srgbClr val="000000"/>
                </a:solidFill>
                <a:uFill>
                  <a:solidFill>
                    <a:srgbClr val="ffffff"/>
                  </a:solidFill>
                </a:uFill>
                <a:latin typeface="Arial"/>
              </a:rPr>
              <a:t>EXPLAIN THAT FOR ‘PERSON’ AND ‘ORGANIZATION’ YOU GET AUTOMATIC ATTRIBUTES (TEMPLATE OF)</a:t>
            </a:r>
            <a:endParaRPr b="0" lang="en-CA" sz="2000" spc="-1" strike="noStrike">
              <a:solidFill>
                <a:srgbClr val="000000"/>
              </a:solidFill>
              <a:uFill>
                <a:solidFill>
                  <a:srgbClr val="ffffff"/>
                </a:solidFill>
              </a:uFill>
              <a:latin typeface="Arial"/>
            </a:endParaRPr>
          </a:p>
        </p:txBody>
      </p:sp>
      <p:sp>
        <p:nvSpPr>
          <p:cNvPr id="616" name="TextShape 2"/>
          <p:cNvSpPr txBox="1"/>
          <p:nvPr/>
        </p:nvSpPr>
        <p:spPr>
          <a:xfrm>
            <a:off x="3884760" y="8685360"/>
            <a:ext cx="2971440" cy="456840"/>
          </a:xfrm>
          <a:prstGeom prst="rect">
            <a:avLst/>
          </a:prstGeom>
          <a:noFill/>
          <a:ln>
            <a:noFill/>
          </a:ln>
        </p:spPr>
        <p:txBody>
          <a:bodyPr anchor="b"/>
          <a:p>
            <a:pPr algn="r">
              <a:lnSpc>
                <a:spcPct val="100000"/>
              </a:lnSpc>
            </a:pPr>
            <a:fld id="{D2B9045A-BD7C-4C00-8E5C-CD5935047030}"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body"/>
          </p:nvPr>
        </p:nvSpPr>
        <p:spPr>
          <a:xfrm>
            <a:off x="685800" y="4343400"/>
            <a:ext cx="5486040" cy="4114440"/>
          </a:xfrm>
          <a:prstGeom prst="rect">
            <a:avLst/>
          </a:prstGeom>
        </p:spPr>
        <p:txBody>
          <a:bodyPr/>
          <a:p>
            <a:r>
              <a:rPr b="0" lang="en-CA" sz="1200" spc="-1" strike="sngStrike">
                <a:solidFill>
                  <a:srgbClr val="000000"/>
                </a:solidFill>
                <a:uFill>
                  <a:solidFill>
                    <a:srgbClr val="ffffff"/>
                  </a:solidFill>
                </a:uFill>
                <a:latin typeface="+mn-lt"/>
                <a:ea typeface="+mn-ea"/>
              </a:rPr>
              <a:t>Queries provide a flexible way to gather and explore subsets of your data. In NVivo, you can create queries to</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Find and analyze the words or phrases in your sources, annotations and nodes. You can find specific words or those that occur most frequently.</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Ask questions and find patterns based on your coding and check for coding consistency among team members</a:t>
            </a:r>
            <a:endParaRPr b="0" lang="en-CA" sz="1200" spc="-1" strike="noStrike">
              <a:solidFill>
                <a:srgbClr val="000000"/>
              </a:solidFill>
              <a:uFill>
                <a:solidFill>
                  <a:srgbClr val="ffffff"/>
                </a:solidFill>
              </a:uFill>
              <a:latin typeface="Arial"/>
            </a:endParaRPr>
          </a:p>
          <a:p>
            <a:pPr>
              <a:lnSpc>
                <a:spcPct val="100000"/>
              </a:lnSpc>
            </a:pPr>
            <a:r>
              <a:rPr b="0" lang="en-CA" sz="1200" spc="-1" strike="sngStrike">
                <a:solidFill>
                  <a:srgbClr val="000000"/>
                </a:solidFill>
                <a:uFill>
                  <a:solidFill>
                    <a:srgbClr val="ffffff"/>
                  </a:solidFill>
                </a:uFill>
                <a:latin typeface="+mn-lt"/>
                <a:ea typeface="+mn-ea"/>
              </a:rPr>
              <a:t>Making the most of your queries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Start running queries early on in the coding process—they can help you focus on the questions you want to ask (and prompt you to code accordingly). For example, if you want to ask “How serious are the issues of water quality for local fishermen?”—make sure you code at the node for water quality and code at case nodes with the fisherman attribute.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Make a memo to record what you learn from a query—this can prompt you to ask further questions and facilitate deeper analysis. Link the memo to the query results. </a:t>
            </a:r>
            <a:endParaRPr b="0" lang="en-CA" sz="1200" spc="-1" strike="noStrike">
              <a:solidFill>
                <a:srgbClr val="000000"/>
              </a:solidFill>
              <a:uFill>
                <a:solidFill>
                  <a:srgbClr val="ffffff"/>
                </a:solidFill>
              </a:uFill>
              <a:latin typeface="Arial"/>
            </a:endParaRPr>
          </a:p>
        </p:txBody>
      </p:sp>
      <p:sp>
        <p:nvSpPr>
          <p:cNvPr id="618" name="TextShape 2"/>
          <p:cNvSpPr txBox="1"/>
          <p:nvPr/>
        </p:nvSpPr>
        <p:spPr>
          <a:xfrm>
            <a:off x="3884760" y="8685360"/>
            <a:ext cx="2971440" cy="456840"/>
          </a:xfrm>
          <a:prstGeom prst="rect">
            <a:avLst/>
          </a:prstGeom>
          <a:noFill/>
          <a:ln>
            <a:noFill/>
          </a:ln>
        </p:spPr>
        <p:txBody>
          <a:bodyPr anchor="b"/>
          <a:p>
            <a:pPr algn="r">
              <a:lnSpc>
                <a:spcPct val="100000"/>
              </a:lnSpc>
            </a:pPr>
            <a:fld id="{A5C4E70F-7D86-40CF-ABBE-A608B509A8DC}"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body"/>
          </p:nvPr>
        </p:nvSpPr>
        <p:spPr>
          <a:xfrm>
            <a:off x="685800" y="4343400"/>
            <a:ext cx="5486040" cy="4114440"/>
          </a:xfrm>
          <a:prstGeom prst="rect">
            <a:avLst/>
          </a:prstGeom>
        </p:spPr>
        <p:txBody>
          <a:bodyPr/>
          <a:p>
            <a:r>
              <a:rPr b="0" lang="en-CA" sz="1200" spc="-1" strike="sngStrike">
                <a:solidFill>
                  <a:srgbClr val="000000"/>
                </a:solidFill>
                <a:uFill>
                  <a:solidFill>
                    <a:srgbClr val="ffffff"/>
                  </a:solidFill>
                </a:uFill>
                <a:latin typeface="+mn-lt"/>
                <a:ea typeface="+mn-ea"/>
              </a:rPr>
              <a:t>Queries provide a flexible way to gather and explore subsets of your data. In NVivo, you can create queries to</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Find and analyze the words or phrases in your sources, annotations and nodes. You can find specific words or those that occur most frequently.</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Ask questions and find patterns based on your coding and check for coding consistency among team members</a:t>
            </a:r>
            <a:endParaRPr b="0" lang="en-CA" sz="1200" spc="-1" strike="noStrike">
              <a:solidFill>
                <a:srgbClr val="000000"/>
              </a:solidFill>
              <a:uFill>
                <a:solidFill>
                  <a:srgbClr val="ffffff"/>
                </a:solidFill>
              </a:uFill>
              <a:latin typeface="Arial"/>
            </a:endParaRPr>
          </a:p>
          <a:p>
            <a:pPr>
              <a:lnSpc>
                <a:spcPct val="100000"/>
              </a:lnSpc>
            </a:pPr>
            <a:r>
              <a:rPr b="0" lang="en-CA" sz="1200" spc="-1" strike="sngStrike">
                <a:solidFill>
                  <a:srgbClr val="000000"/>
                </a:solidFill>
                <a:uFill>
                  <a:solidFill>
                    <a:srgbClr val="ffffff"/>
                  </a:solidFill>
                </a:uFill>
                <a:latin typeface="+mn-lt"/>
                <a:ea typeface="+mn-ea"/>
              </a:rPr>
              <a:t>Making the most of your queries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Start running queries early on in the coding process—they can help you focus on the questions you want to ask (and prompt you to code accordingly). For example, if you want to ask “How serious are the issues of water quality for local fishermen?”—make sure you code at the node for water quality and code at case nodes with the fisherman attribute.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Make a memo to record what you learn from a query—this can prompt you to ask further questions and facilitate deeper analysis. Link the memo to the query results. </a:t>
            </a:r>
            <a:endParaRPr b="0" lang="en-CA" sz="1200" spc="-1" strike="noStrike">
              <a:solidFill>
                <a:srgbClr val="000000"/>
              </a:solidFill>
              <a:uFill>
                <a:solidFill>
                  <a:srgbClr val="ffffff"/>
                </a:solidFill>
              </a:uFill>
              <a:latin typeface="Arial"/>
            </a:endParaRPr>
          </a:p>
        </p:txBody>
      </p:sp>
      <p:sp>
        <p:nvSpPr>
          <p:cNvPr id="620" name="TextShape 2"/>
          <p:cNvSpPr txBox="1"/>
          <p:nvPr/>
        </p:nvSpPr>
        <p:spPr>
          <a:xfrm>
            <a:off x="3884760" y="8685360"/>
            <a:ext cx="2971440" cy="456840"/>
          </a:xfrm>
          <a:prstGeom prst="rect">
            <a:avLst/>
          </a:prstGeom>
          <a:noFill/>
          <a:ln>
            <a:noFill/>
          </a:ln>
        </p:spPr>
        <p:txBody>
          <a:bodyPr anchor="b"/>
          <a:p>
            <a:pPr algn="r">
              <a:lnSpc>
                <a:spcPct val="100000"/>
              </a:lnSpc>
            </a:pPr>
            <a:fld id="{D7135D34-0676-454A-8D86-3090DE27F433}"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body"/>
          </p:nvPr>
        </p:nvSpPr>
        <p:spPr>
          <a:xfrm>
            <a:off x="685800" y="4343400"/>
            <a:ext cx="5486040" cy="4114440"/>
          </a:xfrm>
          <a:prstGeom prst="rect">
            <a:avLst/>
          </a:prstGeom>
        </p:spPr>
        <p:txBody>
          <a:bodyPr/>
          <a:p>
            <a:r>
              <a:rPr b="0" lang="en-CA" sz="1200" spc="-1" strike="sngStrike">
                <a:solidFill>
                  <a:srgbClr val="000000"/>
                </a:solidFill>
                <a:uFill>
                  <a:solidFill>
                    <a:srgbClr val="ffffff"/>
                  </a:solidFill>
                </a:uFill>
                <a:latin typeface="+mn-lt"/>
                <a:ea typeface="+mn-ea"/>
              </a:rPr>
              <a:t>Queries provide a flexible way to gather and explore subsets of your data. In NVivo, you can create queries to</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Find and analyze the words or phrases in your sources, annotations and nodes. You can find specific words or those that occur most frequently.</a:t>
            </a:r>
            <a:endParaRPr b="0" lang="en-CA" sz="1200" spc="-1" strike="noStrike">
              <a:solidFill>
                <a:srgbClr val="000000"/>
              </a:solidFill>
              <a:uFill>
                <a:solidFill>
                  <a:srgbClr val="ffffff"/>
                </a:solidFill>
              </a:uFill>
              <a:latin typeface="Arial"/>
            </a:endParaRPr>
          </a:p>
          <a:p>
            <a:pPr lvl="1" marL="6285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Ask questions and find patterns based on your coding and check for coding consistency among team members</a:t>
            </a:r>
            <a:endParaRPr b="0" lang="en-CA" sz="1200" spc="-1" strike="noStrike">
              <a:solidFill>
                <a:srgbClr val="000000"/>
              </a:solidFill>
              <a:uFill>
                <a:solidFill>
                  <a:srgbClr val="ffffff"/>
                </a:solidFill>
              </a:uFill>
              <a:latin typeface="Arial"/>
            </a:endParaRPr>
          </a:p>
          <a:p>
            <a:pPr>
              <a:lnSpc>
                <a:spcPct val="100000"/>
              </a:lnSpc>
            </a:pPr>
            <a:r>
              <a:rPr b="0" lang="en-CA" sz="1200" spc="-1" strike="sngStrike">
                <a:solidFill>
                  <a:srgbClr val="000000"/>
                </a:solidFill>
                <a:uFill>
                  <a:solidFill>
                    <a:srgbClr val="ffffff"/>
                  </a:solidFill>
                </a:uFill>
                <a:latin typeface="+mn-lt"/>
                <a:ea typeface="+mn-ea"/>
              </a:rPr>
              <a:t>Making the most of your queries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Start running queries early on in the coding process—they can help you focus on the questions you want to ask (and prompt you to code accordingly). For example, if you want to ask “How serious are the issues of water quality for local fishermen?”—make sure you code at the node for water quality and code at case nodes with the fisherman attribute.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sngStrike">
                <a:solidFill>
                  <a:srgbClr val="000000"/>
                </a:solidFill>
                <a:uFill>
                  <a:solidFill>
                    <a:srgbClr val="ffffff"/>
                  </a:solidFill>
                </a:uFill>
                <a:latin typeface="+mn-lt"/>
                <a:ea typeface="+mn-ea"/>
              </a:rPr>
              <a:t>Make a memo to record what you learn from a query—this can prompt you to ask further questions and facilitate deeper analysis. Link the memo to the query results. </a:t>
            </a:r>
            <a:endParaRPr b="0" lang="en-CA" sz="1200" spc="-1" strike="noStrike">
              <a:solidFill>
                <a:srgbClr val="000000"/>
              </a:solidFill>
              <a:uFill>
                <a:solidFill>
                  <a:srgbClr val="ffffff"/>
                </a:solidFill>
              </a:uFill>
              <a:latin typeface="Arial"/>
            </a:endParaRPr>
          </a:p>
        </p:txBody>
      </p:sp>
      <p:sp>
        <p:nvSpPr>
          <p:cNvPr id="622" name="TextShape 2"/>
          <p:cNvSpPr txBox="1"/>
          <p:nvPr/>
        </p:nvSpPr>
        <p:spPr>
          <a:xfrm>
            <a:off x="3884760" y="8685360"/>
            <a:ext cx="2971440" cy="456840"/>
          </a:xfrm>
          <a:prstGeom prst="rect">
            <a:avLst/>
          </a:prstGeom>
          <a:noFill/>
          <a:ln>
            <a:noFill/>
          </a:ln>
        </p:spPr>
        <p:txBody>
          <a:bodyPr anchor="b"/>
          <a:p>
            <a:pPr algn="r">
              <a:lnSpc>
                <a:spcPct val="100000"/>
              </a:lnSpc>
            </a:pPr>
            <a:fld id="{C54F16F7-30F7-42DD-B2D5-F1B46E9E040B}"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6040" cy="4114440"/>
          </a:xfrm>
          <a:prstGeom prst="rect">
            <a:avLst/>
          </a:prstGeom>
        </p:spPr>
        <p:txBody>
          <a:bodyPr>
            <a:normAutofit/>
          </a:bodyPr>
          <a:p>
            <a:r>
              <a:rPr b="0" lang="en-CA" sz="1200" spc="-1" strike="noStrike">
                <a:solidFill>
                  <a:srgbClr val="000000"/>
                </a:solidFill>
                <a:uFill>
                  <a:solidFill>
                    <a:srgbClr val="ffffff"/>
                  </a:solidFill>
                </a:uFill>
                <a:latin typeface="+mn-lt"/>
                <a:ea typeface="+mn-ea"/>
              </a:rPr>
              <a:t>CAQDAS, Computer Assisted Qualitative Data Analysis Software is a term that refers to the wide range of software now available that supports a variety of analytic styles in qualitative work. Most of these programs have been under development for many years.</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1" lang="en-CA" sz="1200" spc="-1" strike="noStrike">
                <a:solidFill>
                  <a:srgbClr val="000000"/>
                </a:solidFill>
                <a:uFill>
                  <a:solidFill>
                    <a:srgbClr val="ffffff"/>
                  </a:solidFill>
                </a:uFill>
                <a:latin typeface="+mn-lt"/>
                <a:ea typeface="+mn-ea"/>
              </a:rPr>
              <a:t>CAQDAS software does…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Structure work - Enables access to all parts of your project immediately,</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'Closeness to data' interactivity - Instant access to source data files (e.g transcripts),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Explore data - Tools to search text for one word or a phrase,</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Code and Retrieve Functionality - create codes and retrieve the coded sections of text,</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Project Management and Data Organisation - Manage project and organise data,</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Search and analyze the database - Search for relationships between codes,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Writing tools - Memos, comments and annotations,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Output - Reports to view a hard copy or export to another package.</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a:p>
            <a:pPr>
              <a:lnSpc>
                <a:spcPct val="100000"/>
              </a:lnSpc>
            </a:pPr>
            <a:r>
              <a:rPr b="1" lang="en-CA" sz="1200" spc="-1" strike="noStrike">
                <a:solidFill>
                  <a:srgbClr val="000000"/>
                </a:solidFill>
                <a:uFill>
                  <a:solidFill>
                    <a:srgbClr val="ffffff"/>
                  </a:solidFill>
                </a:uFill>
                <a:latin typeface="+mn-lt"/>
                <a:ea typeface="+mn-ea"/>
              </a:rPr>
              <a:t> </a:t>
            </a:r>
            <a:r>
              <a:rPr b="1" lang="en-CA" sz="1200" spc="-1" strike="noStrike">
                <a:solidFill>
                  <a:srgbClr val="000000"/>
                </a:solidFill>
                <a:uFill>
                  <a:solidFill>
                    <a:srgbClr val="ffffff"/>
                  </a:solidFill>
                </a:uFill>
                <a:latin typeface="+mn-lt"/>
                <a:ea typeface="+mn-ea"/>
              </a:rPr>
              <a:t>The software does not..</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Do the analytical thinking for you (though it can do things that help you do that thinking),</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Do the coding for you. In general, you need to decide what can be coded in what way. Some software supports automatic coding the results of text searches, but it is still important to check what has been automatically coded. One program, Qualrus, after you have coded a passage, makes suggestions about how else you might code it. The same warning applies here. It is up to you to decide if what is suggested by the program makes sense.</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Reduce bias, improve reliability or, on its own, improve the quality of your analysis (though it does have functions that can be used to help improve the quality of analysis),</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Tell you how to analyse your data. (No-one thinks a word-processor can write a report for them.)</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Does not calculate statistics, though some programs will produce simple counts and percentages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68" name="TextShape 2"/>
          <p:cNvSpPr txBox="1"/>
          <p:nvPr/>
        </p:nvSpPr>
        <p:spPr>
          <a:xfrm>
            <a:off x="3884760" y="8685360"/>
            <a:ext cx="2971440" cy="456840"/>
          </a:xfrm>
          <a:prstGeom prst="rect">
            <a:avLst/>
          </a:prstGeom>
          <a:noFill/>
          <a:ln>
            <a:noFill/>
          </a:ln>
        </p:spPr>
        <p:txBody>
          <a:bodyPr anchor="b"/>
          <a:p>
            <a:pPr algn="r">
              <a:lnSpc>
                <a:spcPct val="100000"/>
              </a:lnSpc>
            </a:pPr>
            <a:fld id="{79A72A6B-FA52-48D0-A000-E642734BC31A}"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body"/>
          </p:nvPr>
        </p:nvSpPr>
        <p:spPr>
          <a:xfrm>
            <a:off x="685800" y="4343400"/>
            <a:ext cx="5486040" cy="4114440"/>
          </a:xfrm>
          <a:prstGeom prst="rect">
            <a:avLst/>
          </a:prstGeom>
        </p:spPr>
        <p:txBody>
          <a:bodyPr/>
          <a:p>
            <a:pPr lvl="1" marL="571680" indent="-514080" algn="just">
              <a:lnSpc>
                <a:spcPct val="170000"/>
              </a:lnSpc>
              <a:buClr>
                <a:srgbClr val="000000"/>
              </a:buClr>
              <a:buFont typeface="Wingdings" charset="2"/>
              <a:buChar char=""/>
            </a:pPr>
            <a:r>
              <a:rPr b="1" lang="en-CA" sz="1200" spc="-1" strike="noStrike">
                <a:solidFill>
                  <a:srgbClr val="000000"/>
                </a:solidFill>
                <a:uFill>
                  <a:solidFill>
                    <a:srgbClr val="ffffff"/>
                  </a:solidFill>
                </a:uFill>
                <a:latin typeface="Arial"/>
              </a:rPr>
              <a:t>For example, if most of a file has not been coded at the node by either user</a:t>
            </a:r>
            <a:r>
              <a:rPr b="0" lang="en-CA" sz="1200" spc="-1" strike="noStrike">
                <a:solidFill>
                  <a:srgbClr val="000000"/>
                </a:solidFill>
                <a:uFill>
                  <a:solidFill>
                    <a:srgbClr val="ffffff"/>
                  </a:solidFill>
                </a:uFill>
                <a:latin typeface="Arial"/>
              </a:rPr>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endParaRPr b="0" lang="en-CA" sz="1200" spc="-1" strike="noStrike">
              <a:solidFill>
                <a:srgbClr val="000000"/>
              </a:solidFill>
              <a:uFill>
                <a:solidFill>
                  <a:srgbClr val="ffffff"/>
                </a:solidFill>
              </a:uFill>
              <a:latin typeface="Arial"/>
            </a:endParaRPr>
          </a:p>
          <a:p>
            <a:pPr lvl="1" marL="571680" indent="-514080" algn="just">
              <a:lnSpc>
                <a:spcPct val="170000"/>
              </a:lnSpc>
              <a:buClr>
                <a:srgbClr val="000000"/>
              </a:buClr>
              <a:buFont typeface="Wingdings" charset="2"/>
              <a:buChar char=""/>
            </a:pPr>
            <a:r>
              <a:rPr b="0" lang="en-CA" sz="1200" spc="-1" strike="noStrike">
                <a:solidFill>
                  <a:srgbClr val="000000"/>
                </a:solidFill>
                <a:uFill>
                  <a:solidFill>
                    <a:srgbClr val="ffffff"/>
                  </a:solidFill>
                </a:uFill>
                <a:latin typeface="Arial"/>
              </a:rPr>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endParaRPr b="0" lang="en-CA" sz="1200" spc="-1" strike="noStrike">
              <a:solidFill>
                <a:srgbClr val="000000"/>
              </a:solidFill>
              <a:uFill>
                <a:solidFill>
                  <a:srgbClr val="ffffff"/>
                </a:solidFill>
              </a:uFill>
              <a:latin typeface="Arial"/>
            </a:endParaRPr>
          </a:p>
        </p:txBody>
      </p:sp>
      <p:sp>
        <p:nvSpPr>
          <p:cNvPr id="624" name="TextShape 2"/>
          <p:cNvSpPr txBox="1"/>
          <p:nvPr/>
        </p:nvSpPr>
        <p:spPr>
          <a:xfrm>
            <a:off x="3884760" y="8685360"/>
            <a:ext cx="2971440" cy="456840"/>
          </a:xfrm>
          <a:prstGeom prst="rect">
            <a:avLst/>
          </a:prstGeom>
          <a:noFill/>
          <a:ln>
            <a:noFill/>
          </a:ln>
        </p:spPr>
        <p:txBody>
          <a:bodyPr anchor="b"/>
          <a:p>
            <a:pPr algn="r">
              <a:lnSpc>
                <a:spcPct val="100000"/>
              </a:lnSpc>
            </a:pPr>
            <a:fld id="{E0765BDC-815F-4DD8-ADCA-AF2F6B5EE377}"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body"/>
          </p:nvPr>
        </p:nvSpPr>
        <p:spPr>
          <a:xfrm>
            <a:off x="685800" y="4343400"/>
            <a:ext cx="5486040" cy="4114440"/>
          </a:xfrm>
          <a:prstGeom prst="rect">
            <a:avLst/>
          </a:prstGeom>
        </p:spPr>
        <p:txBody>
          <a:bodyPr/>
          <a:p>
            <a:pPr lvl="1" marL="571680" indent="-514080" algn="just">
              <a:lnSpc>
                <a:spcPct val="170000"/>
              </a:lnSpc>
              <a:buClr>
                <a:srgbClr val="000000"/>
              </a:buClr>
              <a:buFont typeface="Wingdings" charset="2"/>
              <a:buChar char=""/>
            </a:pPr>
            <a:r>
              <a:rPr b="1" lang="en-CA" sz="1200" spc="-1" strike="noStrike">
                <a:solidFill>
                  <a:srgbClr val="000000"/>
                </a:solidFill>
                <a:uFill>
                  <a:solidFill>
                    <a:srgbClr val="ffffff"/>
                  </a:solidFill>
                </a:uFill>
                <a:latin typeface="Arial"/>
              </a:rPr>
              <a:t>For example, if most of a file has not been coded at the node by either user</a:t>
            </a:r>
            <a:r>
              <a:rPr b="0" lang="en-CA" sz="1200" spc="-1" strike="noStrike">
                <a:solidFill>
                  <a:srgbClr val="000000"/>
                </a:solidFill>
                <a:uFill>
                  <a:solidFill>
                    <a:srgbClr val="ffffff"/>
                  </a:solidFill>
                </a:uFill>
                <a:latin typeface="Arial"/>
              </a:rPr>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endParaRPr b="0" lang="en-CA" sz="1200" spc="-1" strike="noStrike">
              <a:solidFill>
                <a:srgbClr val="000000"/>
              </a:solidFill>
              <a:uFill>
                <a:solidFill>
                  <a:srgbClr val="ffffff"/>
                </a:solidFill>
              </a:uFill>
              <a:latin typeface="Arial"/>
            </a:endParaRPr>
          </a:p>
          <a:p>
            <a:pPr lvl="1" marL="571680" indent="-514080" algn="just">
              <a:lnSpc>
                <a:spcPct val="170000"/>
              </a:lnSpc>
              <a:buClr>
                <a:srgbClr val="000000"/>
              </a:buClr>
              <a:buFont typeface="Wingdings" charset="2"/>
              <a:buChar char=""/>
            </a:pPr>
            <a:r>
              <a:rPr b="0" lang="en-CA" sz="1200" spc="-1" strike="noStrike">
                <a:solidFill>
                  <a:srgbClr val="000000"/>
                </a:solidFill>
                <a:uFill>
                  <a:solidFill>
                    <a:srgbClr val="ffffff"/>
                  </a:solidFill>
                </a:uFill>
                <a:latin typeface="Arial"/>
              </a:rPr>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endParaRPr b="0" lang="en-CA" sz="1200" spc="-1" strike="noStrike">
              <a:solidFill>
                <a:srgbClr val="000000"/>
              </a:solidFill>
              <a:uFill>
                <a:solidFill>
                  <a:srgbClr val="ffffff"/>
                </a:solidFill>
              </a:uFill>
              <a:latin typeface="Arial"/>
            </a:endParaRPr>
          </a:p>
        </p:txBody>
      </p:sp>
      <p:sp>
        <p:nvSpPr>
          <p:cNvPr id="626" name="TextShape 2"/>
          <p:cNvSpPr txBox="1"/>
          <p:nvPr/>
        </p:nvSpPr>
        <p:spPr>
          <a:xfrm>
            <a:off x="3884760" y="8685360"/>
            <a:ext cx="2971440" cy="456840"/>
          </a:xfrm>
          <a:prstGeom prst="rect">
            <a:avLst/>
          </a:prstGeom>
          <a:noFill/>
          <a:ln>
            <a:noFill/>
          </a:ln>
        </p:spPr>
        <p:txBody>
          <a:bodyPr anchor="b"/>
          <a:p>
            <a:pPr algn="r">
              <a:lnSpc>
                <a:spcPct val="100000"/>
              </a:lnSpc>
            </a:pPr>
            <a:fld id="{56E0342A-6173-4D7B-A62B-05DF499087C6}"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body"/>
          </p:nvPr>
        </p:nvSpPr>
        <p:spPr>
          <a:xfrm>
            <a:off x="685800" y="4343400"/>
            <a:ext cx="5486040" cy="4114440"/>
          </a:xfrm>
          <a:prstGeom prst="rect">
            <a:avLst/>
          </a:prstGeom>
        </p:spPr>
        <p:txBody>
          <a:bodyPr/>
          <a:p>
            <a:pPr lvl="1" marL="571680" indent="-514080" algn="just">
              <a:lnSpc>
                <a:spcPct val="170000"/>
              </a:lnSpc>
              <a:buClr>
                <a:srgbClr val="000000"/>
              </a:buClr>
              <a:buFont typeface="Wingdings" charset="2"/>
              <a:buChar char=""/>
            </a:pPr>
            <a:r>
              <a:rPr b="1" lang="en-CA" sz="1200" spc="-1" strike="noStrike">
                <a:solidFill>
                  <a:srgbClr val="000000"/>
                </a:solidFill>
                <a:uFill>
                  <a:solidFill>
                    <a:srgbClr val="ffffff"/>
                  </a:solidFill>
                </a:uFill>
                <a:latin typeface="Arial"/>
              </a:rPr>
              <a:t>For example, if most of a file has not been coded at the node by either user</a:t>
            </a:r>
            <a:r>
              <a:rPr b="0" lang="en-CA" sz="1200" spc="-1" strike="noStrike">
                <a:solidFill>
                  <a:srgbClr val="000000"/>
                </a:solidFill>
                <a:uFill>
                  <a:solidFill>
                    <a:srgbClr val="ffffff"/>
                  </a:solidFill>
                </a:uFill>
                <a:latin typeface="Arial"/>
              </a:rPr>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endParaRPr b="0" lang="en-CA" sz="1200" spc="-1" strike="noStrike">
              <a:solidFill>
                <a:srgbClr val="000000"/>
              </a:solidFill>
              <a:uFill>
                <a:solidFill>
                  <a:srgbClr val="ffffff"/>
                </a:solidFill>
              </a:uFill>
              <a:latin typeface="Arial"/>
            </a:endParaRPr>
          </a:p>
          <a:p>
            <a:pPr lvl="1" marL="571680" indent="-514080" algn="just">
              <a:lnSpc>
                <a:spcPct val="170000"/>
              </a:lnSpc>
              <a:buClr>
                <a:srgbClr val="000000"/>
              </a:buClr>
              <a:buFont typeface="Wingdings" charset="2"/>
              <a:buChar char=""/>
            </a:pPr>
            <a:r>
              <a:rPr b="0" lang="en-CA" sz="1200" spc="-1" strike="noStrike">
                <a:solidFill>
                  <a:srgbClr val="000000"/>
                </a:solidFill>
                <a:uFill>
                  <a:solidFill>
                    <a:srgbClr val="ffffff"/>
                  </a:solidFill>
                </a:uFill>
                <a:latin typeface="Arial"/>
              </a:rPr>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endParaRPr b="0" lang="en-CA" sz="1200" spc="-1" strike="noStrike">
              <a:solidFill>
                <a:srgbClr val="000000"/>
              </a:solidFill>
              <a:uFill>
                <a:solidFill>
                  <a:srgbClr val="ffffff"/>
                </a:solidFill>
              </a:uFill>
              <a:latin typeface="Arial"/>
            </a:endParaRPr>
          </a:p>
        </p:txBody>
      </p:sp>
      <p:sp>
        <p:nvSpPr>
          <p:cNvPr id="628" name="TextShape 2"/>
          <p:cNvSpPr txBox="1"/>
          <p:nvPr/>
        </p:nvSpPr>
        <p:spPr>
          <a:xfrm>
            <a:off x="3884760" y="8685360"/>
            <a:ext cx="2971440" cy="456840"/>
          </a:xfrm>
          <a:prstGeom prst="rect">
            <a:avLst/>
          </a:prstGeom>
          <a:noFill/>
          <a:ln>
            <a:noFill/>
          </a:ln>
        </p:spPr>
        <p:txBody>
          <a:bodyPr anchor="b"/>
          <a:p>
            <a:pPr algn="r">
              <a:lnSpc>
                <a:spcPct val="100000"/>
              </a:lnSpc>
            </a:pPr>
            <a:fld id="{A5D3A354-BCC6-44C4-88EA-E87A95D3FDE1}"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30" name="TextShape 2"/>
          <p:cNvSpPr txBox="1"/>
          <p:nvPr/>
        </p:nvSpPr>
        <p:spPr>
          <a:xfrm>
            <a:off x="3884760" y="8685360"/>
            <a:ext cx="2971440" cy="456840"/>
          </a:xfrm>
          <a:prstGeom prst="rect">
            <a:avLst/>
          </a:prstGeom>
          <a:noFill/>
          <a:ln>
            <a:noFill/>
          </a:ln>
        </p:spPr>
        <p:txBody>
          <a:bodyPr anchor="b"/>
          <a:p>
            <a:pPr algn="r">
              <a:lnSpc>
                <a:spcPct val="100000"/>
              </a:lnSpc>
            </a:pPr>
            <a:fld id="{BFB9E484-23E5-4DA3-B2CE-C5DF74B9346C}"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32" name="TextShape 2"/>
          <p:cNvSpPr txBox="1"/>
          <p:nvPr/>
        </p:nvSpPr>
        <p:spPr>
          <a:xfrm>
            <a:off x="3884760" y="8685360"/>
            <a:ext cx="2971440" cy="456840"/>
          </a:xfrm>
          <a:prstGeom prst="rect">
            <a:avLst/>
          </a:prstGeom>
          <a:noFill/>
          <a:ln>
            <a:noFill/>
          </a:ln>
        </p:spPr>
        <p:txBody>
          <a:bodyPr anchor="b"/>
          <a:p>
            <a:pPr algn="r">
              <a:lnSpc>
                <a:spcPct val="100000"/>
              </a:lnSpc>
            </a:pPr>
            <a:fld id="{B07D836D-FCBD-49D1-AB33-A0ED6F5FA86F}"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570" name="TextShape 2"/>
          <p:cNvSpPr txBox="1"/>
          <p:nvPr/>
        </p:nvSpPr>
        <p:spPr>
          <a:xfrm>
            <a:off x="3884760" y="8685360"/>
            <a:ext cx="2971440" cy="456840"/>
          </a:xfrm>
          <a:prstGeom prst="rect">
            <a:avLst/>
          </a:prstGeom>
          <a:noFill/>
          <a:ln>
            <a:noFill/>
          </a:ln>
        </p:spPr>
        <p:txBody>
          <a:bodyPr anchor="b"/>
          <a:p>
            <a:pPr algn="r">
              <a:lnSpc>
                <a:spcPct val="100000"/>
              </a:lnSpc>
            </a:pPr>
            <a:fld id="{BEF7731A-4AD1-44FA-93EE-7ADB6867B3B1}"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(Transition Slide Agenda for the up coming slides.)</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34" name="TextShape 2"/>
          <p:cNvSpPr txBox="1"/>
          <p:nvPr/>
        </p:nvSpPr>
        <p:spPr>
          <a:xfrm>
            <a:off x="3884760" y="8685360"/>
            <a:ext cx="2971440" cy="456840"/>
          </a:xfrm>
          <a:prstGeom prst="rect">
            <a:avLst/>
          </a:prstGeom>
          <a:noFill/>
          <a:ln>
            <a:noFill/>
          </a:ln>
        </p:spPr>
        <p:txBody>
          <a:bodyPr anchor="b"/>
          <a:p>
            <a:pPr algn="r">
              <a:lnSpc>
                <a:spcPct val="100000"/>
              </a:lnSpc>
            </a:pPr>
            <a:fld id="{F26768DE-DCE7-4378-B9E5-AC5A13DCBB50}"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36" name="TextShape 2"/>
          <p:cNvSpPr txBox="1"/>
          <p:nvPr/>
        </p:nvSpPr>
        <p:spPr>
          <a:xfrm>
            <a:off x="3884760" y="8685360"/>
            <a:ext cx="2971440" cy="456840"/>
          </a:xfrm>
          <a:prstGeom prst="rect">
            <a:avLst/>
          </a:prstGeom>
          <a:noFill/>
          <a:ln>
            <a:noFill/>
          </a:ln>
        </p:spPr>
        <p:txBody>
          <a:bodyPr anchor="b"/>
          <a:p>
            <a:pPr algn="r">
              <a:lnSpc>
                <a:spcPct val="100000"/>
              </a:lnSpc>
            </a:pPr>
            <a:fld id="{ABA84280-F8E9-4CB1-978B-47FBB1A1F332}" type="slidenum">
              <a:rPr b="0" lang="en-CA" sz="1200" spc="-1" strike="noStrike">
                <a:solidFill>
                  <a:srgbClr val="000000"/>
                </a:solidFill>
                <a:uFill>
                  <a:solidFill>
                    <a:srgbClr val="ffffff"/>
                  </a:solidFill>
                </a:uFill>
                <a:latin typeface="Times New Roman"/>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body"/>
          </p:nvPr>
        </p:nvSpPr>
        <p:spPr>
          <a:xfrm>
            <a:off x="685800" y="4343400"/>
            <a:ext cx="5486040" cy="4114440"/>
          </a:xfrm>
          <a:prstGeom prst="rect">
            <a:avLst/>
          </a:prstGeom>
        </p:spPr>
        <p:txBody>
          <a:bodyPr/>
          <a:p>
            <a:r>
              <a:rPr b="1" lang="en-CA" sz="2000" spc="-1" strike="noStrike">
                <a:solidFill>
                  <a:srgbClr val="000000"/>
                </a:solidFill>
                <a:uFill>
                  <a:solidFill>
                    <a:srgbClr val="ffffff"/>
                  </a:solidFill>
                </a:uFill>
                <a:latin typeface="Arial"/>
              </a:rPr>
              <a:t>14</a:t>
            </a:r>
            <a:r>
              <a:rPr b="0" lang="en-CA" sz="2000" spc="-1" strike="noStrike">
                <a:solidFill>
                  <a:srgbClr val="000000"/>
                </a:solidFill>
                <a:uFill>
                  <a:solidFill>
                    <a:srgbClr val="ffffff"/>
                  </a:solidFill>
                </a:uFill>
                <a:latin typeface="Arial"/>
              </a:rPr>
              <a:t> species described</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Word frequency queries list the most frequently occurring words in your sources and visualize the results in a word cloud, tree map or cluster analysis diagram: </a:t>
            </a:r>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 </a:t>
            </a:r>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Display results in a word cloud, double-click a word to gather all occurrences</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p:txBody>
      </p:sp>
      <p:sp>
        <p:nvSpPr>
          <p:cNvPr id="638" name="TextShape 2"/>
          <p:cNvSpPr txBox="1"/>
          <p:nvPr/>
        </p:nvSpPr>
        <p:spPr>
          <a:xfrm>
            <a:off x="3884760" y="8685360"/>
            <a:ext cx="2971440" cy="456840"/>
          </a:xfrm>
          <a:prstGeom prst="rect">
            <a:avLst/>
          </a:prstGeom>
          <a:noFill/>
          <a:ln>
            <a:noFill/>
          </a:ln>
        </p:spPr>
        <p:txBody>
          <a:bodyPr anchor="b"/>
          <a:p>
            <a:pPr algn="r">
              <a:lnSpc>
                <a:spcPct val="100000"/>
              </a:lnSpc>
            </a:pPr>
            <a:fld id="{5F94F148-65EE-420C-BE3C-C62B13636580}"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body"/>
          </p:nvPr>
        </p:nvSpPr>
        <p:spPr>
          <a:xfrm>
            <a:off x="685800" y="4343400"/>
            <a:ext cx="5486040" cy="4114440"/>
          </a:xfrm>
          <a:prstGeom prst="rect">
            <a:avLst/>
          </a:prstGeom>
        </p:spPr>
        <p:txBody>
          <a:bodyPr/>
          <a:p>
            <a:r>
              <a:rPr b="0" lang="en-CA" sz="1200" spc="-1" strike="noStrike">
                <a:solidFill>
                  <a:srgbClr val="000000"/>
                </a:solidFill>
                <a:uFill>
                  <a:solidFill>
                    <a:srgbClr val="ffffff"/>
                  </a:solidFill>
                </a:uFill>
                <a:latin typeface="+mn-lt"/>
                <a:ea typeface="+mn-ea"/>
              </a:rPr>
              <a:t>You can use other visualization techniques to get a different perspective on what is happening in your data—for example: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Use a tree map to compare nodes by the number of references they contain: See patterns of coding in your project, or compare sources or nodes based on their attribute values</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p:txBody>
      </p:sp>
      <p:sp>
        <p:nvSpPr>
          <p:cNvPr id="640" name="TextShape 2"/>
          <p:cNvSpPr txBox="1"/>
          <p:nvPr/>
        </p:nvSpPr>
        <p:spPr>
          <a:xfrm>
            <a:off x="3884760" y="8685360"/>
            <a:ext cx="2971440" cy="456840"/>
          </a:xfrm>
          <a:prstGeom prst="rect">
            <a:avLst/>
          </a:prstGeom>
          <a:noFill/>
          <a:ln>
            <a:noFill/>
          </a:ln>
        </p:spPr>
        <p:txBody>
          <a:bodyPr anchor="b"/>
          <a:p>
            <a:pPr algn="r">
              <a:lnSpc>
                <a:spcPct val="100000"/>
              </a:lnSpc>
            </a:pPr>
            <a:fld id="{3D31FADA-6689-40AD-B49E-BDD33068E0CE}"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body"/>
          </p:nvPr>
        </p:nvSpPr>
        <p:spPr>
          <a:xfrm>
            <a:off x="685800" y="4343400"/>
            <a:ext cx="5486040" cy="4114440"/>
          </a:xfrm>
          <a:prstGeom prst="rect">
            <a:avLst/>
          </a:prstGeom>
        </p:spPr>
        <p:txBody>
          <a:bodyPr/>
          <a:p>
            <a:r>
              <a:rPr b="0" lang="en-CA" sz="1200" spc="-1" strike="noStrike">
                <a:solidFill>
                  <a:srgbClr val="000000"/>
                </a:solidFill>
                <a:uFill>
                  <a:solidFill>
                    <a:srgbClr val="ffffff"/>
                  </a:solidFill>
                </a:uFill>
                <a:latin typeface="+mn-lt"/>
                <a:ea typeface="+mn-ea"/>
              </a:rPr>
              <a:t>Use cluster analysis to group sources or nodes that share similar words, attribute values, or coding: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As you work with sources, nodes or query results you can choose to visualize the data. For example, you can display a cluster analysis diagram for a social media dataset or display a tag cloud for the results of a Word Frequency query.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A horizontal branching diagram where similar items are clustered together on the same branch and different items are further apart.</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Dendrograms can be useful for comparing pairs of items.</a:t>
            </a:r>
            <a:r>
              <a:rPr b="0" lang="en-CA" sz="1200" spc="-1" strike="noStrike">
                <a:solidFill>
                  <a:srgbClr val="000000"/>
                </a:solidFill>
                <a:uFill>
                  <a:solidFill>
                    <a:srgbClr val="ffffff"/>
                  </a:solidFill>
                </a:uFill>
                <a:latin typeface="+mn-lt"/>
                <a:ea typeface="+mn-ea"/>
              </a:rPr>
              <a:t>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2000" spc="-1" strike="noStrike">
                <a:solidFill>
                  <a:srgbClr val="000000"/>
                </a:solidFill>
                <a:uFill>
                  <a:solidFill>
                    <a:srgbClr val="ffffff"/>
                  </a:solidFill>
                </a:uFill>
                <a:latin typeface="+mn-lt"/>
                <a:ea typeface="+mn-ea"/>
              </a:rPr>
              <a:t>Cluster analysis allows you to visualize similarities between items. The closer the items are the more related they are, the more they have in common (co-occurences). </a:t>
            </a:r>
            <a:endParaRPr b="0" lang="en-CA" sz="2000" spc="-1" strike="noStrike">
              <a:solidFill>
                <a:srgbClr val="000000"/>
              </a:solidFill>
              <a:uFill>
                <a:solidFill>
                  <a:srgbClr val="ffffff"/>
                </a:solidFill>
              </a:uFill>
              <a:latin typeface="Arial"/>
            </a:endParaRPr>
          </a:p>
        </p:txBody>
      </p:sp>
      <p:sp>
        <p:nvSpPr>
          <p:cNvPr id="642" name="TextShape 2"/>
          <p:cNvSpPr txBox="1"/>
          <p:nvPr/>
        </p:nvSpPr>
        <p:spPr>
          <a:xfrm>
            <a:off x="3884760" y="8685360"/>
            <a:ext cx="2971440" cy="456840"/>
          </a:xfrm>
          <a:prstGeom prst="rect">
            <a:avLst/>
          </a:prstGeom>
          <a:noFill/>
          <a:ln>
            <a:noFill/>
          </a:ln>
        </p:spPr>
        <p:txBody>
          <a:bodyPr anchor="b"/>
          <a:p>
            <a:pPr algn="r">
              <a:lnSpc>
                <a:spcPct val="100000"/>
              </a:lnSpc>
            </a:pPr>
            <a:fld id="{6B978990-2EF5-4FC2-83C3-F391BB13DB83}"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body"/>
          </p:nvPr>
        </p:nvSpPr>
        <p:spPr>
          <a:xfrm>
            <a:off x="685800" y="4343400"/>
            <a:ext cx="5486040" cy="4114440"/>
          </a:xfrm>
          <a:prstGeom prst="rect">
            <a:avLst/>
          </a:prstGeom>
        </p:spPr>
        <p:txBody>
          <a:bodyPr/>
          <a:p>
            <a:r>
              <a:rPr b="0" lang="en-CA" sz="1200" spc="-1" strike="noStrike">
                <a:solidFill>
                  <a:srgbClr val="000000"/>
                </a:solidFill>
                <a:uFill>
                  <a:solidFill>
                    <a:srgbClr val="ffffff"/>
                  </a:solidFill>
                </a:uFill>
                <a:latin typeface="+mn-lt"/>
                <a:ea typeface="+mn-ea"/>
              </a:rPr>
              <a:t>A  two-dimensional diagram where similar items are clustered together and different items are further apart</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A  three-dimensional diagram where similar items are clustered together and different items are further apart.</a:t>
            </a:r>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The diagram can be rotated in three dimensions.</a:t>
            </a:r>
            <a:r>
              <a:rPr b="0" lang="en-CA" sz="1200" spc="-1" strike="noStrike">
                <a:solidFill>
                  <a:srgbClr val="000000"/>
                </a:solidFill>
                <a:uFill>
                  <a:solidFill>
                    <a:srgbClr val="ffffff"/>
                  </a:solidFill>
                </a:uFill>
                <a:latin typeface="+mn-lt"/>
                <a:ea typeface="+mn-ea"/>
              </a:rPr>
              <a:t>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The 3D Cluster Map was thus derived from the results of the word frequency query</a:t>
            </a:r>
            <a:r>
              <a:rPr b="0" lang="en-CA" sz="1200" spc="-1" strike="noStrike" baseline="30000">
                <a:solidFill>
                  <a:srgbClr val="000000"/>
                </a:solidFill>
                <a:uFill>
                  <a:solidFill>
                    <a:srgbClr val="ffffff"/>
                  </a:solidFill>
                </a:uFill>
                <a:latin typeface="+mn-lt"/>
                <a:ea typeface="+mn-ea"/>
              </a:rPr>
              <a:t>1</a:t>
            </a:r>
            <a:r>
              <a:rPr b="0" lang="en-CA" sz="1200" spc="-1" strike="noStrike">
                <a:solidFill>
                  <a:srgbClr val="000000"/>
                </a:solidFill>
                <a:uFill>
                  <a:solidFill>
                    <a:srgbClr val="ffffff"/>
                  </a:solidFill>
                </a:uFill>
                <a:latin typeface="+mn-lt"/>
                <a:ea typeface="+mn-ea"/>
              </a:rPr>
              <a:t>, and </a:t>
            </a:r>
            <a:r>
              <a:rPr b="1" lang="en-CA" sz="1200" spc="-1" strike="noStrike">
                <a:solidFill>
                  <a:srgbClr val="000000"/>
                </a:solidFill>
                <a:uFill>
                  <a:solidFill>
                    <a:srgbClr val="ffffff"/>
                  </a:solidFill>
                </a:uFill>
                <a:latin typeface="+mn-lt"/>
                <a:ea typeface="+mn-ea"/>
              </a:rPr>
              <a:t>the words that co-occurred were clustered together</a:t>
            </a:r>
            <a:r>
              <a:rPr b="0" lang="en-CA" sz="1200" spc="-1" strike="noStrike">
                <a:solidFill>
                  <a:srgbClr val="000000"/>
                </a:solidFill>
                <a:uFill>
                  <a:solidFill>
                    <a:srgbClr val="ffffff"/>
                  </a:solidFill>
                </a:uFill>
                <a:latin typeface="+mn-lt"/>
                <a:ea typeface="+mn-ea"/>
              </a:rPr>
              <a:t>. Word frequency was used to determine the size of the bubble in the diagram; bigger bubbles represent words used with greater frequency</a:t>
            </a:r>
            <a:r>
              <a:rPr b="0" lang="en-CA" sz="2000" spc="-1" strike="noStrike">
                <a:solidFill>
                  <a:srgbClr val="000000"/>
                </a:solidFill>
                <a:uFill>
                  <a:solidFill>
                    <a:srgbClr val="ffffff"/>
                  </a:solidFill>
                </a:uFill>
                <a:latin typeface="+mn-lt"/>
                <a:ea typeface="+mn-ea"/>
              </a:rPr>
              <a:t> </a:t>
            </a:r>
            <a:endParaRPr b="0" lang="en-CA" sz="2000" spc="-1" strike="noStrike">
              <a:solidFill>
                <a:srgbClr val="000000"/>
              </a:solidFill>
              <a:uFill>
                <a:solidFill>
                  <a:srgbClr val="ffffff"/>
                </a:solidFill>
              </a:uFill>
              <a:latin typeface="Arial"/>
            </a:endParaRPr>
          </a:p>
          <a:p>
            <a:pPr>
              <a:lnSpc>
                <a:spcPct val="100000"/>
              </a:lnSpc>
            </a:pPr>
            <a:endParaRPr b="0" lang="en-CA" sz="2000" spc="-1" strike="noStrike">
              <a:solidFill>
                <a:srgbClr val="000000"/>
              </a:solidFill>
              <a:uFill>
                <a:solidFill>
                  <a:srgbClr val="ffffff"/>
                </a:solidFill>
              </a:uFill>
              <a:latin typeface="Arial"/>
            </a:endParaRPr>
          </a:p>
          <a:p>
            <a:pPr>
              <a:lnSpc>
                <a:spcPct val="100000"/>
              </a:lnSpc>
            </a:pPr>
            <a:r>
              <a:rPr b="0" lang="en-CA" sz="1200" spc="-1" strike="noStrike" baseline="30000">
                <a:solidFill>
                  <a:srgbClr val="000000"/>
                </a:solidFill>
                <a:uFill>
                  <a:solidFill>
                    <a:srgbClr val="ffffff"/>
                  </a:solidFill>
                </a:uFill>
                <a:latin typeface="+mn-lt"/>
                <a:ea typeface="+mn-ea"/>
              </a:rPr>
              <a:t>1</a:t>
            </a:r>
            <a:r>
              <a:rPr b="0" lang="en-CA" sz="1200" spc="-1" strike="noStrike">
                <a:solidFill>
                  <a:srgbClr val="000000"/>
                </a:solidFill>
                <a:uFill>
                  <a:solidFill>
                    <a:srgbClr val="ffffff"/>
                  </a:solidFill>
                </a:uFill>
                <a:latin typeface="+mn-lt"/>
                <a:ea typeface="+mn-ea"/>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endParaRPr b="0" lang="en-CA" sz="1200" spc="-1" strike="noStrike">
              <a:solidFill>
                <a:srgbClr val="000000"/>
              </a:solidFill>
              <a:uFill>
                <a:solidFill>
                  <a:srgbClr val="ffffff"/>
                </a:solidFill>
              </a:uFill>
              <a:latin typeface="Arial"/>
            </a:endParaRPr>
          </a:p>
        </p:txBody>
      </p:sp>
      <p:sp>
        <p:nvSpPr>
          <p:cNvPr id="644" name="TextShape 2"/>
          <p:cNvSpPr txBox="1"/>
          <p:nvPr/>
        </p:nvSpPr>
        <p:spPr>
          <a:xfrm>
            <a:off x="3884760" y="8685360"/>
            <a:ext cx="2971440" cy="456840"/>
          </a:xfrm>
          <a:prstGeom prst="rect">
            <a:avLst/>
          </a:prstGeom>
          <a:noFill/>
          <a:ln>
            <a:noFill/>
          </a:ln>
        </p:spPr>
        <p:txBody>
          <a:bodyPr anchor="b"/>
          <a:p>
            <a:pPr algn="r">
              <a:lnSpc>
                <a:spcPct val="100000"/>
              </a:lnSpc>
            </a:pPr>
            <a:fld id="{20D43D03-821C-41D2-84AC-64C90C077EC5}"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body"/>
          </p:nvPr>
        </p:nvSpPr>
        <p:spPr>
          <a:xfrm>
            <a:off x="685800" y="4343400"/>
            <a:ext cx="5486040" cy="4114440"/>
          </a:xfrm>
          <a:prstGeom prst="rect">
            <a:avLst/>
          </a:prstGeom>
        </p:spPr>
        <p:txBody>
          <a:bodyPr>
            <a:normAutofit/>
          </a:bodyPr>
          <a:p>
            <a:r>
              <a:rPr b="0" lang="en-CA" sz="1200" spc="-1" strike="noStrike">
                <a:solidFill>
                  <a:srgbClr val="000000"/>
                </a:solidFill>
                <a:uFill>
                  <a:solidFill>
                    <a:srgbClr val="ffffff"/>
                  </a:solidFill>
                </a:uFill>
                <a:latin typeface="+mn-lt"/>
                <a:ea typeface="+mn-ea"/>
              </a:rPr>
              <a:t>A  three-dimensional diagram where similar items are clustered together and different items are further apart.</a:t>
            </a:r>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The diagram can be rotated in three dimensions.</a:t>
            </a:r>
            <a:r>
              <a:rPr b="0" lang="en-CA" sz="1200" spc="-1" strike="noStrike">
                <a:solidFill>
                  <a:srgbClr val="000000"/>
                </a:solidFill>
                <a:uFill>
                  <a:solidFill>
                    <a:srgbClr val="ffffff"/>
                  </a:solidFill>
                </a:uFill>
                <a:latin typeface="+mn-lt"/>
                <a:ea typeface="+mn-ea"/>
              </a:rPr>
              <a:t>	</a:t>
            </a:r>
            <a:endParaRPr b="0" lang="en-CA" sz="1200" spc="-1" strike="noStrike">
              <a:solidFill>
                <a:srgbClr val="000000"/>
              </a:solidFill>
              <a:uFill>
                <a:solidFill>
                  <a:srgbClr val="ffffff"/>
                </a:solidFill>
              </a:uFill>
              <a:latin typeface="Arial"/>
            </a:endParaRPr>
          </a:p>
          <a:p>
            <a:endParaRPr b="0" lang="en-CA" sz="1200" spc="-1" strike="noStrike">
              <a:solidFill>
                <a:srgbClr val="000000"/>
              </a:solidFill>
              <a:uFill>
                <a:solidFill>
                  <a:srgbClr val="ffffff"/>
                </a:solidFill>
              </a:uFill>
              <a:latin typeface="Arial"/>
            </a:endParaRPr>
          </a:p>
          <a:p>
            <a:pPr>
              <a:lnSpc>
                <a:spcPct val="100000"/>
              </a:lnSpc>
            </a:pPr>
            <a:r>
              <a:rPr b="0" lang="en-CA" sz="1200" spc="-1" strike="noStrike">
                <a:solidFill>
                  <a:srgbClr val="000000"/>
                </a:solidFill>
                <a:uFill>
                  <a:solidFill>
                    <a:srgbClr val="ffffff"/>
                  </a:solidFill>
                </a:uFill>
                <a:latin typeface="+mn-lt"/>
                <a:ea typeface="+mn-ea"/>
              </a:rPr>
              <a:t>The 3D Cluster Map was thus derived from the results of the word frequency query</a:t>
            </a:r>
            <a:r>
              <a:rPr b="0" lang="en-CA" sz="1200" spc="-1" strike="noStrike" baseline="30000">
                <a:solidFill>
                  <a:srgbClr val="000000"/>
                </a:solidFill>
                <a:uFill>
                  <a:solidFill>
                    <a:srgbClr val="ffffff"/>
                  </a:solidFill>
                </a:uFill>
                <a:latin typeface="+mn-lt"/>
                <a:ea typeface="+mn-ea"/>
              </a:rPr>
              <a:t>1</a:t>
            </a:r>
            <a:r>
              <a:rPr b="0" lang="en-CA" sz="1200" spc="-1" strike="noStrike">
                <a:solidFill>
                  <a:srgbClr val="000000"/>
                </a:solidFill>
                <a:uFill>
                  <a:solidFill>
                    <a:srgbClr val="ffffff"/>
                  </a:solidFill>
                </a:uFill>
                <a:latin typeface="+mn-lt"/>
                <a:ea typeface="+mn-ea"/>
              </a:rPr>
              <a:t>, and </a:t>
            </a:r>
            <a:r>
              <a:rPr b="1" lang="en-CA" sz="1200" spc="-1" strike="noStrike">
                <a:solidFill>
                  <a:srgbClr val="000000"/>
                </a:solidFill>
                <a:uFill>
                  <a:solidFill>
                    <a:srgbClr val="ffffff"/>
                  </a:solidFill>
                </a:uFill>
                <a:latin typeface="+mn-lt"/>
                <a:ea typeface="+mn-ea"/>
              </a:rPr>
              <a:t>the words that co-occurred were clustered together</a:t>
            </a:r>
            <a:r>
              <a:rPr b="0" lang="en-CA" sz="1200" spc="-1" strike="noStrike">
                <a:solidFill>
                  <a:srgbClr val="000000"/>
                </a:solidFill>
                <a:uFill>
                  <a:solidFill>
                    <a:srgbClr val="ffffff"/>
                  </a:solidFill>
                </a:uFill>
                <a:latin typeface="+mn-lt"/>
                <a:ea typeface="+mn-ea"/>
              </a:rPr>
              <a:t>. Word frequency was used to determine the size of the bubble in the diagram; bigger bubbles represent words used with greater frequency</a:t>
            </a:r>
            <a:r>
              <a:rPr b="0" lang="en-CA" sz="2000" spc="-1" strike="noStrike">
                <a:solidFill>
                  <a:srgbClr val="000000"/>
                </a:solidFill>
                <a:uFill>
                  <a:solidFill>
                    <a:srgbClr val="ffffff"/>
                  </a:solidFill>
                </a:uFill>
                <a:latin typeface="+mn-lt"/>
                <a:ea typeface="+mn-ea"/>
              </a:rPr>
              <a:t> </a:t>
            </a:r>
            <a:endParaRPr b="0" lang="en-CA" sz="2000" spc="-1" strike="noStrike">
              <a:solidFill>
                <a:srgbClr val="000000"/>
              </a:solidFill>
              <a:uFill>
                <a:solidFill>
                  <a:srgbClr val="ffffff"/>
                </a:solidFill>
              </a:uFill>
              <a:latin typeface="Arial"/>
            </a:endParaRPr>
          </a:p>
          <a:p>
            <a:pPr>
              <a:lnSpc>
                <a:spcPct val="100000"/>
              </a:lnSpc>
            </a:pPr>
            <a:endParaRPr b="0" lang="en-CA" sz="2000" spc="-1" strike="noStrike">
              <a:solidFill>
                <a:srgbClr val="000000"/>
              </a:solidFill>
              <a:uFill>
                <a:solidFill>
                  <a:srgbClr val="ffffff"/>
                </a:solidFill>
              </a:uFill>
              <a:latin typeface="Arial"/>
            </a:endParaRPr>
          </a:p>
          <a:p>
            <a:pPr>
              <a:lnSpc>
                <a:spcPct val="100000"/>
              </a:lnSpc>
            </a:pPr>
            <a:r>
              <a:rPr b="0" lang="en-CA" sz="1200" spc="-1" strike="noStrike" baseline="30000">
                <a:solidFill>
                  <a:srgbClr val="000000"/>
                </a:solidFill>
                <a:uFill>
                  <a:solidFill>
                    <a:srgbClr val="ffffff"/>
                  </a:solidFill>
                </a:uFill>
                <a:latin typeface="+mn-lt"/>
                <a:ea typeface="+mn-ea"/>
              </a:rPr>
              <a:t>1</a:t>
            </a:r>
            <a:r>
              <a:rPr b="0" lang="en-CA" sz="1200" spc="-1" strike="noStrike">
                <a:solidFill>
                  <a:srgbClr val="000000"/>
                </a:solidFill>
                <a:uFill>
                  <a:solidFill>
                    <a:srgbClr val="ffffff"/>
                  </a:solidFill>
                </a:uFill>
                <a:latin typeface="+mn-lt"/>
                <a:ea typeface="+mn-ea"/>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46" name="TextShape 2"/>
          <p:cNvSpPr txBox="1"/>
          <p:nvPr/>
        </p:nvSpPr>
        <p:spPr>
          <a:xfrm>
            <a:off x="3884760" y="8685360"/>
            <a:ext cx="2971440" cy="456840"/>
          </a:xfrm>
          <a:prstGeom prst="rect">
            <a:avLst/>
          </a:prstGeom>
          <a:noFill/>
          <a:ln>
            <a:noFill/>
          </a:ln>
        </p:spPr>
        <p:txBody>
          <a:bodyPr anchor="b"/>
          <a:p>
            <a:pPr algn="r">
              <a:lnSpc>
                <a:spcPct val="100000"/>
              </a:lnSpc>
            </a:pPr>
            <a:fld id="{A64D4495-2705-45C9-A198-61569AC48AD9}"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body"/>
          </p:nvPr>
        </p:nvSpPr>
        <p:spPr>
          <a:xfrm>
            <a:off x="685800" y="4343400"/>
            <a:ext cx="5486040" cy="4114440"/>
          </a:xfrm>
          <a:prstGeom prst="rect">
            <a:avLst/>
          </a:prstGeom>
        </p:spPr>
        <p:txBody>
          <a:bodyPr/>
          <a:p>
            <a:pPr>
              <a:lnSpc>
                <a:spcPct val="100000"/>
              </a:lnSpc>
            </a:pPr>
            <a:r>
              <a:rPr b="0" lang="en-CA" sz="1200" spc="-1" strike="noStrike">
                <a:solidFill>
                  <a:srgbClr val="000000"/>
                </a:solidFill>
                <a:uFill>
                  <a:solidFill>
                    <a:srgbClr val="ffffff"/>
                  </a:solidFill>
                </a:uFill>
                <a:latin typeface="+mn-lt"/>
                <a:ea typeface="+mn-ea"/>
              </a:rPr>
              <a:t>Text Search Query: search for a word or phrase in your source material and view all the matches in a preview node—automatically code the content (if you want to). Display a word tree to visualize words in context.  The word tree allows for you to see the context of a specific word or phrase and allows you to follow the context and see who made each statement.</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648" name="TextShape 2"/>
          <p:cNvSpPr txBox="1"/>
          <p:nvPr/>
        </p:nvSpPr>
        <p:spPr>
          <a:xfrm>
            <a:off x="3884760" y="8685360"/>
            <a:ext cx="2971440" cy="456840"/>
          </a:xfrm>
          <a:prstGeom prst="rect">
            <a:avLst/>
          </a:prstGeom>
          <a:noFill/>
          <a:ln>
            <a:noFill/>
          </a:ln>
        </p:spPr>
        <p:txBody>
          <a:bodyPr anchor="b"/>
          <a:p>
            <a:pPr algn="r">
              <a:lnSpc>
                <a:spcPct val="100000"/>
              </a:lnSpc>
            </a:pPr>
            <a:fld id="{790E3282-AC2F-49BA-9E2B-7F47A69EE621}"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body"/>
          </p:nvPr>
        </p:nvSpPr>
        <p:spPr>
          <a:xfrm>
            <a:off x="685800" y="4343400"/>
            <a:ext cx="5486040" cy="4114440"/>
          </a:xfrm>
          <a:prstGeom prst="rect">
            <a:avLst/>
          </a:prstGeom>
        </p:spPr>
        <p:txBody>
          <a:bodyPr/>
          <a:p>
            <a:endParaRPr b="0" lang="en-CA" sz="2000" spc="-1" strike="noStrike">
              <a:solidFill>
                <a:srgbClr val="000000"/>
              </a:solidFill>
              <a:uFill>
                <a:solidFill>
                  <a:srgbClr val="ffffff"/>
                </a:solidFill>
              </a:uFill>
              <a:latin typeface="Arial"/>
            </a:endParaRPr>
          </a:p>
        </p:txBody>
      </p:sp>
      <p:sp>
        <p:nvSpPr>
          <p:cNvPr id="650" name="TextShape 2"/>
          <p:cNvSpPr txBox="1"/>
          <p:nvPr/>
        </p:nvSpPr>
        <p:spPr>
          <a:xfrm>
            <a:off x="3884760" y="8685360"/>
            <a:ext cx="2971440" cy="456840"/>
          </a:xfrm>
          <a:prstGeom prst="rect">
            <a:avLst/>
          </a:prstGeom>
          <a:noFill/>
          <a:ln>
            <a:noFill/>
          </a:ln>
        </p:spPr>
        <p:txBody>
          <a:bodyPr anchor="b"/>
          <a:p>
            <a:pPr algn="r">
              <a:lnSpc>
                <a:spcPct val="100000"/>
              </a:lnSpc>
            </a:pPr>
            <a:fld id="{718BCA17-568B-44B0-AAD0-EF02C8F0B940}" type="slidenum">
              <a:rPr b="0" lang="en-CA" sz="1200" spc="-1" strike="noStrike">
                <a:solidFill>
                  <a:srgbClr val="000000"/>
                </a:solidFill>
                <a:uFill>
                  <a:solidFill>
                    <a:srgbClr val="ffffff"/>
                  </a:solidFill>
                </a:uFill>
                <a:latin typeface="Calibri"/>
                <a:ea typeface="MS PGothic"/>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body"/>
          </p:nvPr>
        </p:nvSpPr>
        <p:spPr>
          <a:xfrm>
            <a:off x="685800" y="4343400"/>
            <a:ext cx="5486040" cy="4114440"/>
          </a:xfrm>
          <a:prstGeom prst="rect">
            <a:avLst/>
          </a:prstGeom>
        </p:spPr>
        <p:txBody>
          <a:bodyPr>
            <a:normAutofit/>
          </a:bodyPr>
          <a:p>
            <a:endParaRPr b="0" lang="en-CA" sz="2000" spc="-1" strike="noStrike">
              <a:solidFill>
                <a:srgbClr val="000000"/>
              </a:solidFill>
              <a:uFill>
                <a:solidFill>
                  <a:srgbClr val="ffffff"/>
                </a:solidFill>
              </a:uFill>
              <a:latin typeface="Arial"/>
            </a:endParaRPr>
          </a:p>
        </p:txBody>
      </p:sp>
      <p:sp>
        <p:nvSpPr>
          <p:cNvPr id="652" name="TextShape 2"/>
          <p:cNvSpPr txBox="1"/>
          <p:nvPr/>
        </p:nvSpPr>
        <p:spPr>
          <a:xfrm>
            <a:off x="3884760" y="8685360"/>
            <a:ext cx="2971440" cy="456840"/>
          </a:xfrm>
          <a:prstGeom prst="rect">
            <a:avLst/>
          </a:prstGeom>
          <a:noFill/>
          <a:ln>
            <a:noFill/>
          </a:ln>
        </p:spPr>
        <p:txBody>
          <a:bodyPr anchor="b"/>
          <a:p>
            <a:pPr algn="r">
              <a:lnSpc>
                <a:spcPct val="100000"/>
              </a:lnSpc>
            </a:pPr>
            <a:fld id="{A94A836D-EA39-46F5-863C-E85C700BE513}"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6040" cy="4114440"/>
          </a:xfrm>
          <a:prstGeom prst="rect">
            <a:avLst/>
          </a:prstGeom>
        </p:spPr>
        <p:txBody>
          <a:bodyPr>
            <a:normAutofit/>
          </a:bodyPr>
          <a:p>
            <a:r>
              <a:rPr b="0" lang="en-CA" sz="2000" spc="-1" strike="noStrike">
                <a:solidFill>
                  <a:srgbClr val="000000"/>
                </a:solidFill>
                <a:uFill>
                  <a:solidFill>
                    <a:srgbClr val="ffffff"/>
                  </a:solidFill>
                </a:uFill>
                <a:latin typeface="Arial"/>
              </a:rPr>
              <a:t>We include this table to show you that you can work with Nvivo in different stages of your research project. </a:t>
            </a:r>
            <a:endParaRPr b="0" lang="en-CA" sz="2000" spc="-1" strike="noStrike">
              <a:solidFill>
                <a:srgbClr val="000000"/>
              </a:solidFill>
              <a:uFill>
                <a:solidFill>
                  <a:srgbClr val="ffffff"/>
                </a:solidFill>
              </a:uFill>
              <a:latin typeface="Arial"/>
            </a:endParaRPr>
          </a:p>
          <a:p>
            <a:endParaRPr b="0" lang="en-CA" sz="2000" spc="-1" strike="noStrike">
              <a:solidFill>
                <a:srgbClr val="000000"/>
              </a:solidFill>
              <a:uFill>
                <a:solidFill>
                  <a:srgbClr val="ffffff"/>
                </a:solidFill>
              </a:uFill>
              <a:latin typeface="Arial"/>
            </a:endParaRPr>
          </a:p>
          <a:p>
            <a:r>
              <a:rPr b="1" lang="en-CA" sz="1200" spc="-1" strike="noStrike">
                <a:solidFill>
                  <a:srgbClr val="000000"/>
                </a:solidFill>
                <a:uFill>
                  <a:solidFill>
                    <a:srgbClr val="ffffff"/>
                  </a:solidFill>
                </a:uFill>
                <a:latin typeface="+mn-lt"/>
                <a:ea typeface="+mn-ea"/>
              </a:rPr>
              <a:t>Literature reviews in NVivo – keeping everything in one place </a:t>
            </a:r>
            <a:endParaRPr b="0" lang="en-CA" sz="1200" spc="-1" strike="noStrike">
              <a:solidFill>
                <a:srgbClr val="000000"/>
              </a:solidFill>
              <a:uFill>
                <a:solidFill>
                  <a:srgbClr val="ffffff"/>
                </a:solidFill>
              </a:uFill>
              <a:latin typeface="Arial"/>
            </a:endParaRPr>
          </a:p>
          <a:p>
            <a:r>
              <a:rPr b="0" lang="en-CA" sz="1200" spc="-1" strike="noStrike">
                <a:solidFill>
                  <a:srgbClr val="000000"/>
                </a:solidFill>
                <a:uFill>
                  <a:solidFill>
                    <a:srgbClr val="ffffff"/>
                  </a:solidFill>
                </a:uFill>
                <a:latin typeface="+mn-lt"/>
                <a:ea typeface="+mn-ea"/>
              </a:rPr>
              <a:t>Using NVivo for your literature review can be a great way to learn the software and get started with a project. You can bring in your journal articles and: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Organize them in a source folder called ‘Literature’.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Code each article to gather material by theme—you might also want to make nodes for ‘statistics’, ‘good quotes’ and ‘definitions’.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Annotate as you read, marking content for follow-up or further exploration.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Use memos to describe the key themes and critique the articles.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Use source classifications to assign attributes like publication date and author (you can also import these from reference management software like Endnote). Then use queries to find everything an author wrote about a theme or everything that was written before a certain date.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Use a Word Frequency query to see what common terms are being used. </a:t>
            </a:r>
            <a:endParaRPr b="0" lang="en-CA" sz="12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CA" sz="1200" spc="-1" strike="noStrike">
                <a:solidFill>
                  <a:srgbClr val="000000"/>
                </a:solidFill>
                <a:uFill>
                  <a:solidFill>
                    <a:srgbClr val="ffffff"/>
                  </a:solidFill>
                </a:uFill>
                <a:latin typeface="+mn-lt"/>
                <a:ea typeface="+mn-ea"/>
              </a:rPr>
              <a:t>Use a Matrix Coding query to find gaps in the literature—what themes </a:t>
            </a:r>
            <a:endParaRPr b="0" lang="en-CA" sz="1200" spc="-1" strike="noStrike">
              <a:solidFill>
                <a:srgbClr val="000000"/>
              </a:solidFill>
              <a:uFill>
                <a:solidFill>
                  <a:srgbClr val="ffffff"/>
                </a:solidFill>
              </a:uFill>
              <a:latin typeface="Arial"/>
            </a:endParaRPr>
          </a:p>
          <a:p>
            <a:pPr>
              <a:lnSpc>
                <a:spcPct val="100000"/>
              </a:lnSpc>
            </a:pPr>
            <a:endParaRPr b="0" lang="en-CA" sz="1200" spc="-1" strike="noStrike">
              <a:solidFill>
                <a:srgbClr val="000000"/>
              </a:solidFill>
              <a:uFill>
                <a:solidFill>
                  <a:srgbClr val="ffffff"/>
                </a:solidFill>
              </a:uFill>
              <a:latin typeface="Arial"/>
            </a:endParaRPr>
          </a:p>
        </p:txBody>
      </p:sp>
      <p:sp>
        <p:nvSpPr>
          <p:cNvPr id="572" name="TextShape 2"/>
          <p:cNvSpPr txBox="1"/>
          <p:nvPr/>
        </p:nvSpPr>
        <p:spPr>
          <a:xfrm>
            <a:off x="3884760" y="8685360"/>
            <a:ext cx="2971440" cy="456840"/>
          </a:xfrm>
          <a:prstGeom prst="rect">
            <a:avLst/>
          </a:prstGeom>
          <a:noFill/>
          <a:ln>
            <a:noFill/>
          </a:ln>
        </p:spPr>
        <p:txBody>
          <a:bodyPr anchor="b"/>
          <a:p>
            <a:pPr algn="r">
              <a:lnSpc>
                <a:spcPct val="100000"/>
              </a:lnSpc>
            </a:pPr>
            <a:fld id="{9EFC8375-54BA-4550-8A8A-011D45BB9368}" type="slidenum">
              <a:rPr b="0" lang="en-CA" sz="1200" spc="-1" strike="noStrike">
                <a:solidFill>
                  <a:srgbClr val="000000"/>
                </a:solidFill>
                <a:uFill>
                  <a:solidFill>
                    <a:srgbClr val="ffffff"/>
                  </a:solidFill>
                </a:uFill>
                <a:latin typeface="+mn-lt"/>
                <a:ea typeface="+mn-ea"/>
              </a:rPr>
              <a:t>&lt;number&gt;</a:t>
            </a:fld>
            <a:endParaRPr b="0" lang="en-CA"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32" name="PlaceHolder 2"/>
          <p:cNvSpPr>
            <a:spLocks noGrp="1"/>
          </p:cNvSpPr>
          <p:nvPr>
            <p:ph type="body"/>
          </p:nvPr>
        </p:nvSpPr>
        <p:spPr>
          <a:xfrm>
            <a:off x="457200" y="218808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33" name="PlaceHolder 3"/>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37"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38" name="PlaceHolder 5"/>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40" name="PlaceHolder 2"/>
          <p:cNvSpPr>
            <a:spLocks noGrp="1"/>
          </p:cNvSpPr>
          <p:nvPr>
            <p:ph type="body"/>
          </p:nvPr>
        </p:nvSpPr>
        <p:spPr>
          <a:xfrm>
            <a:off x="45720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41" name="PlaceHolder 3"/>
          <p:cNvSpPr>
            <a:spLocks noGrp="1"/>
          </p:cNvSpPr>
          <p:nvPr>
            <p:ph type="body"/>
          </p:nvPr>
        </p:nvSpPr>
        <p:spPr>
          <a:xfrm>
            <a:off x="323964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42" name="PlaceHolder 4"/>
          <p:cNvSpPr>
            <a:spLocks noGrp="1"/>
          </p:cNvSpPr>
          <p:nvPr>
            <p:ph type="body"/>
          </p:nvPr>
        </p:nvSpPr>
        <p:spPr>
          <a:xfrm>
            <a:off x="602208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43" name="PlaceHolder 5"/>
          <p:cNvSpPr>
            <a:spLocks noGrp="1"/>
          </p:cNvSpPr>
          <p:nvPr>
            <p:ph type="body"/>
          </p:nvPr>
        </p:nvSpPr>
        <p:spPr>
          <a:xfrm>
            <a:off x="602208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44" name="PlaceHolder 6"/>
          <p:cNvSpPr>
            <a:spLocks noGrp="1"/>
          </p:cNvSpPr>
          <p:nvPr>
            <p:ph type="body"/>
          </p:nvPr>
        </p:nvSpPr>
        <p:spPr>
          <a:xfrm>
            <a:off x="323964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45" name="PlaceHolder 7"/>
          <p:cNvSpPr>
            <a:spLocks noGrp="1"/>
          </p:cNvSpPr>
          <p:nvPr>
            <p:ph type="body"/>
          </p:nvPr>
        </p:nvSpPr>
        <p:spPr>
          <a:xfrm>
            <a:off x="45720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57" name="PlaceHolder 2"/>
          <p:cNvSpPr>
            <a:spLocks noGrp="1"/>
          </p:cNvSpPr>
          <p:nvPr>
            <p:ph type="subTitle"/>
          </p:nvPr>
        </p:nvSpPr>
        <p:spPr>
          <a:xfrm>
            <a:off x="457200" y="2188080"/>
            <a:ext cx="8229240" cy="4525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59" name="PlaceHolder 2"/>
          <p:cNvSpPr>
            <a:spLocks noGrp="1"/>
          </p:cNvSpPr>
          <p:nvPr>
            <p:ph type="body"/>
          </p:nvPr>
        </p:nvSpPr>
        <p:spPr>
          <a:xfrm>
            <a:off x="457200" y="2188080"/>
            <a:ext cx="822924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61"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62" name="PlaceHolder 3"/>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68" name="PlaceHolder 4"/>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1" name="PlaceHolder 2"/>
          <p:cNvSpPr>
            <a:spLocks noGrp="1"/>
          </p:cNvSpPr>
          <p:nvPr>
            <p:ph type="subTitle"/>
          </p:nvPr>
        </p:nvSpPr>
        <p:spPr>
          <a:xfrm>
            <a:off x="457200" y="2188080"/>
            <a:ext cx="8229240" cy="4525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72"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76" name="PlaceHolder 4"/>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78" name="PlaceHolder 2"/>
          <p:cNvSpPr>
            <a:spLocks noGrp="1"/>
          </p:cNvSpPr>
          <p:nvPr>
            <p:ph type="body"/>
          </p:nvPr>
        </p:nvSpPr>
        <p:spPr>
          <a:xfrm>
            <a:off x="457200" y="218808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79" name="PlaceHolder 3"/>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81"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2"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3"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4" name="PlaceHolder 5"/>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86" name="PlaceHolder 2"/>
          <p:cNvSpPr>
            <a:spLocks noGrp="1"/>
          </p:cNvSpPr>
          <p:nvPr>
            <p:ph type="body"/>
          </p:nvPr>
        </p:nvSpPr>
        <p:spPr>
          <a:xfrm>
            <a:off x="45720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7" name="PlaceHolder 3"/>
          <p:cNvSpPr>
            <a:spLocks noGrp="1"/>
          </p:cNvSpPr>
          <p:nvPr>
            <p:ph type="body"/>
          </p:nvPr>
        </p:nvSpPr>
        <p:spPr>
          <a:xfrm>
            <a:off x="323964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8" name="PlaceHolder 4"/>
          <p:cNvSpPr>
            <a:spLocks noGrp="1"/>
          </p:cNvSpPr>
          <p:nvPr>
            <p:ph type="body"/>
          </p:nvPr>
        </p:nvSpPr>
        <p:spPr>
          <a:xfrm>
            <a:off x="602208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89" name="PlaceHolder 5"/>
          <p:cNvSpPr>
            <a:spLocks noGrp="1"/>
          </p:cNvSpPr>
          <p:nvPr>
            <p:ph type="body"/>
          </p:nvPr>
        </p:nvSpPr>
        <p:spPr>
          <a:xfrm>
            <a:off x="602208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90" name="PlaceHolder 6"/>
          <p:cNvSpPr>
            <a:spLocks noGrp="1"/>
          </p:cNvSpPr>
          <p:nvPr>
            <p:ph type="body"/>
          </p:nvPr>
        </p:nvSpPr>
        <p:spPr>
          <a:xfrm>
            <a:off x="323964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91" name="PlaceHolder 7"/>
          <p:cNvSpPr>
            <a:spLocks noGrp="1"/>
          </p:cNvSpPr>
          <p:nvPr>
            <p:ph type="body"/>
          </p:nvPr>
        </p:nvSpPr>
        <p:spPr>
          <a:xfrm>
            <a:off x="45720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08" name="PlaceHolder 2"/>
          <p:cNvSpPr>
            <a:spLocks noGrp="1"/>
          </p:cNvSpPr>
          <p:nvPr>
            <p:ph type="subTitle"/>
          </p:nvPr>
        </p:nvSpPr>
        <p:spPr>
          <a:xfrm>
            <a:off x="457200" y="2188080"/>
            <a:ext cx="8229240" cy="4525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10" name="PlaceHolder 2"/>
          <p:cNvSpPr>
            <a:spLocks noGrp="1"/>
          </p:cNvSpPr>
          <p:nvPr>
            <p:ph type="body"/>
          </p:nvPr>
        </p:nvSpPr>
        <p:spPr>
          <a:xfrm>
            <a:off x="457200" y="2188080"/>
            <a:ext cx="822924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12"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13" name="PlaceHolder 3"/>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3" name="PlaceHolder 2"/>
          <p:cNvSpPr>
            <a:spLocks noGrp="1"/>
          </p:cNvSpPr>
          <p:nvPr>
            <p:ph type="body"/>
          </p:nvPr>
        </p:nvSpPr>
        <p:spPr>
          <a:xfrm>
            <a:off x="457200" y="2188080"/>
            <a:ext cx="822924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17"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18" name="PlaceHolder 3"/>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19" name="PlaceHolder 4"/>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21"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22"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23"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25"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26"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27" name="PlaceHolder 4"/>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29" name="PlaceHolder 2"/>
          <p:cNvSpPr>
            <a:spLocks noGrp="1"/>
          </p:cNvSpPr>
          <p:nvPr>
            <p:ph type="body"/>
          </p:nvPr>
        </p:nvSpPr>
        <p:spPr>
          <a:xfrm>
            <a:off x="457200" y="218808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0" name="PlaceHolder 3"/>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32"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3"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4"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5" name="PlaceHolder 5"/>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37" name="PlaceHolder 2"/>
          <p:cNvSpPr>
            <a:spLocks noGrp="1"/>
          </p:cNvSpPr>
          <p:nvPr>
            <p:ph type="body"/>
          </p:nvPr>
        </p:nvSpPr>
        <p:spPr>
          <a:xfrm>
            <a:off x="45720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8" name="PlaceHolder 3"/>
          <p:cNvSpPr>
            <a:spLocks noGrp="1"/>
          </p:cNvSpPr>
          <p:nvPr>
            <p:ph type="body"/>
          </p:nvPr>
        </p:nvSpPr>
        <p:spPr>
          <a:xfrm>
            <a:off x="323964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39" name="PlaceHolder 4"/>
          <p:cNvSpPr>
            <a:spLocks noGrp="1"/>
          </p:cNvSpPr>
          <p:nvPr>
            <p:ph type="body"/>
          </p:nvPr>
        </p:nvSpPr>
        <p:spPr>
          <a:xfrm>
            <a:off x="602208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40" name="PlaceHolder 5"/>
          <p:cNvSpPr>
            <a:spLocks noGrp="1"/>
          </p:cNvSpPr>
          <p:nvPr>
            <p:ph type="body"/>
          </p:nvPr>
        </p:nvSpPr>
        <p:spPr>
          <a:xfrm>
            <a:off x="602208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41" name="PlaceHolder 6"/>
          <p:cNvSpPr>
            <a:spLocks noGrp="1"/>
          </p:cNvSpPr>
          <p:nvPr>
            <p:ph type="body"/>
          </p:nvPr>
        </p:nvSpPr>
        <p:spPr>
          <a:xfrm>
            <a:off x="323964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42" name="PlaceHolder 7"/>
          <p:cNvSpPr>
            <a:spLocks noGrp="1"/>
          </p:cNvSpPr>
          <p:nvPr>
            <p:ph type="body"/>
          </p:nvPr>
        </p:nvSpPr>
        <p:spPr>
          <a:xfrm>
            <a:off x="45720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56" name="PlaceHolder 2"/>
          <p:cNvSpPr>
            <a:spLocks noGrp="1"/>
          </p:cNvSpPr>
          <p:nvPr>
            <p:ph type="subTitle"/>
          </p:nvPr>
        </p:nvSpPr>
        <p:spPr>
          <a:xfrm>
            <a:off x="457200" y="2188080"/>
            <a:ext cx="8229240" cy="4525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58" name="PlaceHolder 2"/>
          <p:cNvSpPr>
            <a:spLocks noGrp="1"/>
          </p:cNvSpPr>
          <p:nvPr>
            <p:ph type="body"/>
          </p:nvPr>
        </p:nvSpPr>
        <p:spPr>
          <a:xfrm>
            <a:off x="457200" y="2188080"/>
            <a:ext cx="822924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60"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61" name="PlaceHolder 3"/>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65"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66" name="PlaceHolder 3"/>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67" name="PlaceHolder 4"/>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69"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70"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71"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73"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74"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75" name="PlaceHolder 4"/>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77" name="PlaceHolder 2"/>
          <p:cNvSpPr>
            <a:spLocks noGrp="1"/>
          </p:cNvSpPr>
          <p:nvPr>
            <p:ph type="body"/>
          </p:nvPr>
        </p:nvSpPr>
        <p:spPr>
          <a:xfrm>
            <a:off x="457200" y="218808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78" name="PlaceHolder 3"/>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80"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1"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2"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3" name="PlaceHolder 5"/>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185" name="PlaceHolder 2"/>
          <p:cNvSpPr>
            <a:spLocks noGrp="1"/>
          </p:cNvSpPr>
          <p:nvPr>
            <p:ph type="body"/>
          </p:nvPr>
        </p:nvSpPr>
        <p:spPr>
          <a:xfrm>
            <a:off x="45720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6" name="PlaceHolder 3"/>
          <p:cNvSpPr>
            <a:spLocks noGrp="1"/>
          </p:cNvSpPr>
          <p:nvPr>
            <p:ph type="body"/>
          </p:nvPr>
        </p:nvSpPr>
        <p:spPr>
          <a:xfrm>
            <a:off x="323964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7" name="PlaceHolder 4"/>
          <p:cNvSpPr>
            <a:spLocks noGrp="1"/>
          </p:cNvSpPr>
          <p:nvPr>
            <p:ph type="body"/>
          </p:nvPr>
        </p:nvSpPr>
        <p:spPr>
          <a:xfrm>
            <a:off x="602208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8" name="PlaceHolder 5"/>
          <p:cNvSpPr>
            <a:spLocks noGrp="1"/>
          </p:cNvSpPr>
          <p:nvPr>
            <p:ph type="body"/>
          </p:nvPr>
        </p:nvSpPr>
        <p:spPr>
          <a:xfrm>
            <a:off x="602208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89" name="PlaceHolder 6"/>
          <p:cNvSpPr>
            <a:spLocks noGrp="1"/>
          </p:cNvSpPr>
          <p:nvPr>
            <p:ph type="body"/>
          </p:nvPr>
        </p:nvSpPr>
        <p:spPr>
          <a:xfrm>
            <a:off x="323964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190" name="PlaceHolder 7"/>
          <p:cNvSpPr>
            <a:spLocks noGrp="1"/>
          </p:cNvSpPr>
          <p:nvPr>
            <p:ph type="body"/>
          </p:nvPr>
        </p:nvSpPr>
        <p:spPr>
          <a:xfrm>
            <a:off x="45720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02" name="PlaceHolder 2"/>
          <p:cNvSpPr>
            <a:spLocks noGrp="1"/>
          </p:cNvSpPr>
          <p:nvPr>
            <p:ph type="subTitle"/>
          </p:nvPr>
        </p:nvSpPr>
        <p:spPr>
          <a:xfrm>
            <a:off x="457200" y="2188080"/>
            <a:ext cx="8229240" cy="4525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04" name="PlaceHolder 2"/>
          <p:cNvSpPr>
            <a:spLocks noGrp="1"/>
          </p:cNvSpPr>
          <p:nvPr>
            <p:ph type="body"/>
          </p:nvPr>
        </p:nvSpPr>
        <p:spPr>
          <a:xfrm>
            <a:off x="457200" y="2188080"/>
            <a:ext cx="822924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06"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07" name="PlaceHolder 3"/>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11"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12" name="PlaceHolder 3"/>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13" name="PlaceHolder 4"/>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15"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16"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17"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19"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0"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1" name="PlaceHolder 4"/>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23" name="PlaceHolder 2"/>
          <p:cNvSpPr>
            <a:spLocks noGrp="1"/>
          </p:cNvSpPr>
          <p:nvPr>
            <p:ph type="body"/>
          </p:nvPr>
        </p:nvSpPr>
        <p:spPr>
          <a:xfrm>
            <a:off x="457200" y="218808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4" name="PlaceHolder 3"/>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26"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7"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8"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9" name="PlaceHolder 5"/>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31" name="PlaceHolder 2"/>
          <p:cNvSpPr>
            <a:spLocks noGrp="1"/>
          </p:cNvSpPr>
          <p:nvPr>
            <p:ph type="body"/>
          </p:nvPr>
        </p:nvSpPr>
        <p:spPr>
          <a:xfrm>
            <a:off x="45720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32" name="PlaceHolder 3"/>
          <p:cNvSpPr>
            <a:spLocks noGrp="1"/>
          </p:cNvSpPr>
          <p:nvPr>
            <p:ph type="body"/>
          </p:nvPr>
        </p:nvSpPr>
        <p:spPr>
          <a:xfrm>
            <a:off x="323964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33" name="PlaceHolder 4"/>
          <p:cNvSpPr>
            <a:spLocks noGrp="1"/>
          </p:cNvSpPr>
          <p:nvPr>
            <p:ph type="body"/>
          </p:nvPr>
        </p:nvSpPr>
        <p:spPr>
          <a:xfrm>
            <a:off x="6022080" y="218808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34" name="PlaceHolder 5"/>
          <p:cNvSpPr>
            <a:spLocks noGrp="1"/>
          </p:cNvSpPr>
          <p:nvPr>
            <p:ph type="body"/>
          </p:nvPr>
        </p:nvSpPr>
        <p:spPr>
          <a:xfrm>
            <a:off x="602208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35" name="PlaceHolder 6"/>
          <p:cNvSpPr>
            <a:spLocks noGrp="1"/>
          </p:cNvSpPr>
          <p:nvPr>
            <p:ph type="body"/>
          </p:nvPr>
        </p:nvSpPr>
        <p:spPr>
          <a:xfrm>
            <a:off x="323964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36" name="PlaceHolder 7"/>
          <p:cNvSpPr>
            <a:spLocks noGrp="1"/>
          </p:cNvSpPr>
          <p:nvPr>
            <p:ph type="body"/>
          </p:nvPr>
        </p:nvSpPr>
        <p:spPr>
          <a:xfrm>
            <a:off x="457200" y="4552200"/>
            <a:ext cx="26496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0"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1" name="PlaceHolder 3"/>
          <p:cNvSpPr>
            <a:spLocks noGrp="1"/>
          </p:cNvSpPr>
          <p:nvPr>
            <p:ph type="body"/>
          </p:nvPr>
        </p:nvSpPr>
        <p:spPr>
          <a:xfrm>
            <a:off x="45720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2" name="PlaceHolder 4"/>
          <p:cNvSpPr>
            <a:spLocks noGrp="1"/>
          </p:cNvSpPr>
          <p:nvPr>
            <p:ph type="body"/>
          </p:nvPr>
        </p:nvSpPr>
        <p:spPr>
          <a:xfrm>
            <a:off x="467424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2188080"/>
            <a:ext cx="4015800" cy="4525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5"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6" name="PlaceHolder 4"/>
          <p:cNvSpPr>
            <a:spLocks noGrp="1"/>
          </p:cNvSpPr>
          <p:nvPr>
            <p:ph type="body"/>
          </p:nvPr>
        </p:nvSpPr>
        <p:spPr>
          <a:xfrm>
            <a:off x="4674240" y="455220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142640"/>
          </a:xfrm>
          <a:prstGeom prst="rect">
            <a:avLst/>
          </a:prstGeom>
        </p:spPr>
        <p:txBody>
          <a:bodyPr lIns="0" rIns="0" tIns="0" bIns="0" anchor="ctr"/>
          <a:p>
            <a:endParaRPr b="0" lang="es-CL" sz="1800" spc="-1" strike="noStrike">
              <a:solidFill>
                <a:srgbClr val="000000"/>
              </a:solidFill>
              <a:uFill>
                <a:solidFill>
                  <a:srgbClr val="ffffff"/>
                </a:solidFill>
              </a:uFill>
              <a:latin typeface="Calibri"/>
            </a:endParaRPr>
          </a:p>
        </p:txBody>
      </p:sp>
      <p:sp>
        <p:nvSpPr>
          <p:cNvPr id="28" name="PlaceHolder 2"/>
          <p:cNvSpPr>
            <a:spLocks noGrp="1"/>
          </p:cNvSpPr>
          <p:nvPr>
            <p:ph type="body"/>
          </p:nvPr>
        </p:nvSpPr>
        <p:spPr>
          <a:xfrm>
            <a:off x="45720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29" name="PlaceHolder 3"/>
          <p:cNvSpPr>
            <a:spLocks noGrp="1"/>
          </p:cNvSpPr>
          <p:nvPr>
            <p:ph type="body"/>
          </p:nvPr>
        </p:nvSpPr>
        <p:spPr>
          <a:xfrm>
            <a:off x="4674240" y="2188080"/>
            <a:ext cx="401580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
        <p:nvSpPr>
          <p:cNvPr id="30" name="PlaceHolder 4"/>
          <p:cNvSpPr>
            <a:spLocks noGrp="1"/>
          </p:cNvSpPr>
          <p:nvPr>
            <p:ph type="body"/>
          </p:nvPr>
        </p:nvSpPr>
        <p:spPr>
          <a:xfrm>
            <a:off x="457200" y="4552200"/>
            <a:ext cx="8229240" cy="2158560"/>
          </a:xfrm>
          <a:prstGeom prst="rect">
            <a:avLst/>
          </a:prstGeom>
        </p:spPr>
        <p:txBody>
          <a:bodyPr lIns="0" rIns="0" tIns="0" bIns="0">
            <a:normAutofit/>
          </a:bodyPr>
          <a:p>
            <a:endParaRPr b="0" lang="es-CL" sz="32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5946840"/>
            <a:ext cx="763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1" name="CustomShape 2"/>
          <p:cNvSpPr/>
          <p:nvPr/>
        </p:nvSpPr>
        <p:spPr>
          <a:xfrm>
            <a:off x="808200" y="5946840"/>
            <a:ext cx="151092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2" name="CustomShape 3"/>
          <p:cNvSpPr/>
          <p:nvPr/>
        </p:nvSpPr>
        <p:spPr>
          <a:xfrm>
            <a:off x="2363760" y="5946840"/>
            <a:ext cx="6856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pic>
        <p:nvPicPr>
          <p:cNvPr id="3" name="shield.png" descr=""/>
          <p:cNvPicPr/>
          <p:nvPr/>
        </p:nvPicPr>
        <p:blipFill>
          <a:blip r:embed="rId2"/>
          <a:stretch/>
        </p:blipFill>
        <p:spPr>
          <a:xfrm>
            <a:off x="227160" y="6132600"/>
            <a:ext cx="313920" cy="426600"/>
          </a:xfrm>
          <a:prstGeom prst="rect">
            <a:avLst/>
          </a:prstGeom>
          <a:ln>
            <a:noFill/>
          </a:ln>
        </p:spPr>
      </p:pic>
      <p:pic>
        <p:nvPicPr>
          <p:cNvPr id="4" name="POM.png" descr=""/>
          <p:cNvPicPr/>
          <p:nvPr/>
        </p:nvPicPr>
        <p:blipFill>
          <a:blip r:embed="rId3"/>
          <a:stretch/>
        </p:blipFill>
        <p:spPr>
          <a:xfrm>
            <a:off x="1030320" y="6162840"/>
            <a:ext cx="894960" cy="112320"/>
          </a:xfrm>
          <a:prstGeom prst="rect">
            <a:avLst/>
          </a:prstGeom>
          <a:ln>
            <a:noFill/>
          </a:ln>
        </p:spPr>
      </p:pic>
      <p:pic>
        <p:nvPicPr>
          <p:cNvPr id="5" name="theUofBC.png" descr=""/>
          <p:cNvPicPr/>
          <p:nvPr/>
        </p:nvPicPr>
        <p:blipFill>
          <a:blip r:embed="rId4"/>
          <a:stretch/>
        </p:blipFill>
        <p:spPr>
          <a:xfrm>
            <a:off x="2577960" y="6188040"/>
            <a:ext cx="2176200" cy="63000"/>
          </a:xfrm>
          <a:prstGeom prst="rect">
            <a:avLst/>
          </a:prstGeom>
          <a:ln>
            <a:noFill/>
          </a:ln>
        </p:spPr>
      </p:pic>
      <p:sp>
        <p:nvSpPr>
          <p:cNvPr id="6" name="PlaceHolder 4"/>
          <p:cNvSpPr>
            <a:spLocks noGrp="1"/>
          </p:cNvSpPr>
          <p:nvPr>
            <p:ph type="body"/>
          </p:nvPr>
        </p:nvSpPr>
        <p:spPr>
          <a:xfrm>
            <a:off x="1413000" y="1126080"/>
            <a:ext cx="7313760" cy="542880"/>
          </a:xfrm>
          <a:prstGeom prst="rect">
            <a:avLst/>
          </a:prstGeom>
        </p:spPr>
        <p:txBody>
          <a:bodyPr lIns="90000" rIns="90000" tIns="45000" bIns="45000">
            <a:normAutofit/>
          </a:bodyPr>
          <a:p>
            <a:pPr>
              <a:lnSpc>
                <a:spcPct val="100000"/>
              </a:lnSpc>
            </a:pPr>
            <a:r>
              <a:rPr b="1" lang="es-CL" sz="2400" spc="-1" strike="noStrike">
                <a:solidFill>
                  <a:srgbClr val="0c2344"/>
                </a:solidFill>
                <a:uFill>
                  <a:solidFill>
                    <a:srgbClr val="ffffff"/>
                  </a:solidFill>
                </a:uFill>
                <a:latin typeface="Verdana"/>
                <a:ea typeface="ＭＳ Ｐゴシック"/>
              </a:rPr>
              <a:t>Click to edit Master text styles</a:t>
            </a:r>
            <a:endParaRPr b="0" lang="es-CL" sz="2400" spc="-1" strike="noStrike">
              <a:solidFill>
                <a:srgbClr val="000000"/>
              </a:solidFill>
              <a:uFill>
                <a:solidFill>
                  <a:srgbClr val="ffffff"/>
                </a:solidFill>
              </a:uFill>
              <a:latin typeface="Calibri"/>
            </a:endParaRPr>
          </a:p>
        </p:txBody>
      </p:sp>
      <p:sp>
        <p:nvSpPr>
          <p:cNvPr id="7" name="PlaceHolder 5"/>
          <p:cNvSpPr>
            <a:spLocks noGrp="1"/>
          </p:cNvSpPr>
          <p:nvPr>
            <p:ph type="body"/>
          </p:nvPr>
        </p:nvSpPr>
        <p:spPr>
          <a:xfrm>
            <a:off x="1413720" y="2612880"/>
            <a:ext cx="7308360" cy="2671560"/>
          </a:xfrm>
          <a:prstGeom prst="rect">
            <a:avLst/>
          </a:prstGeom>
        </p:spPr>
        <p:txBody>
          <a:bodyPr lIns="90000" rIns="90000" tIns="45000" bIns="45000"/>
          <a:p>
            <a:pPr>
              <a:lnSpc>
                <a:spcPct val="100000"/>
              </a:lnSpc>
            </a:pPr>
            <a:r>
              <a:rPr b="0" lang="es-CL" sz="1800" spc="-1" strike="noStrike">
                <a:solidFill>
                  <a:srgbClr val="0c2344"/>
                </a:solidFill>
                <a:uFill>
                  <a:solidFill>
                    <a:srgbClr val="ffffff"/>
                  </a:solidFill>
                </a:uFill>
                <a:latin typeface="Verdana"/>
                <a:ea typeface="ＭＳ Ｐゴシック"/>
              </a:rPr>
              <a:t>Click to edit Master text styles</a:t>
            </a:r>
            <a:endParaRPr b="0" lang="es-CL" sz="1800" spc="-1" strike="noStrike">
              <a:solidFill>
                <a:srgbClr val="000000"/>
              </a:solidFill>
              <a:uFill>
                <a:solidFill>
                  <a:srgbClr val="ffffff"/>
                </a:solidFill>
              </a:uFill>
              <a:latin typeface="Calibri"/>
            </a:endParaRPr>
          </a:p>
          <a:p>
            <a:r>
              <a:rPr b="0" lang="es-CL" sz="1800" spc="-1" strike="noStrike">
                <a:solidFill>
                  <a:srgbClr val="0c2344"/>
                </a:solidFill>
                <a:uFill>
                  <a:solidFill>
                    <a:srgbClr val="ffffff"/>
                  </a:solidFill>
                </a:uFill>
                <a:latin typeface="Verdana"/>
                <a:ea typeface="ＭＳ Ｐゴシック"/>
              </a:rPr>
              <a:t>Second level</a:t>
            </a:r>
            <a:endParaRPr b="0" lang="es-CL" sz="1800" spc="-1" strike="noStrike">
              <a:solidFill>
                <a:srgbClr val="000000"/>
              </a:solidFill>
              <a:uFill>
                <a:solidFill>
                  <a:srgbClr val="ffffff"/>
                </a:solidFill>
              </a:uFill>
              <a:latin typeface="Calibri"/>
            </a:endParaRPr>
          </a:p>
        </p:txBody>
      </p:sp>
      <p:sp>
        <p:nvSpPr>
          <p:cNvPr id="8" name="PlaceHolder 6"/>
          <p:cNvSpPr>
            <a:spLocks noGrp="1"/>
          </p:cNvSpPr>
          <p:nvPr>
            <p:ph type="body"/>
          </p:nvPr>
        </p:nvSpPr>
        <p:spPr>
          <a:xfrm>
            <a:off x="1413720" y="1859040"/>
            <a:ext cx="7308360" cy="753840"/>
          </a:xfrm>
          <a:prstGeom prst="rect">
            <a:avLst/>
          </a:prstGeom>
        </p:spPr>
        <p:txBody>
          <a:bodyPr lIns="90000" rIns="90000" tIns="45000" bIns="45000"/>
          <a:p>
            <a:pPr marL="343080" indent="-342720">
              <a:lnSpc>
                <a:spcPct val="100000"/>
              </a:lnSpc>
              <a:spcBef>
                <a:spcPts val="360"/>
              </a:spcBef>
            </a:pPr>
            <a:r>
              <a:rPr b="1" lang="es-CL" sz="1800" spc="-1" strike="noStrike">
                <a:solidFill>
                  <a:srgbClr val="0c2344"/>
                </a:solidFill>
                <a:uFill>
                  <a:solidFill>
                    <a:srgbClr val="ffffff"/>
                  </a:solidFill>
                </a:uFill>
                <a:latin typeface="Verdana"/>
                <a:ea typeface="ＭＳ Ｐゴシック"/>
              </a:rPr>
              <a:t>Click to edit Master text styles</a:t>
            </a:r>
            <a:endParaRPr b="0" lang="es-CL" sz="1800" spc="-1" strike="noStrike">
              <a:solidFill>
                <a:srgbClr val="000000"/>
              </a:solidFill>
              <a:uFill>
                <a:solidFill>
                  <a:srgbClr val="ffffff"/>
                </a:solidFill>
              </a:uFill>
              <a:latin typeface="Calibri"/>
            </a:endParaRPr>
          </a:p>
        </p:txBody>
      </p:sp>
      <p:sp>
        <p:nvSpPr>
          <p:cNvPr id="9" name="PlaceHolder 7"/>
          <p:cNvSpPr>
            <a:spLocks noGrp="1"/>
          </p:cNvSpPr>
          <p:nvPr>
            <p:ph type="title"/>
          </p:nvPr>
        </p:nvSpPr>
        <p:spPr>
          <a:xfrm>
            <a:off x="457200" y="273600"/>
            <a:ext cx="8229240" cy="1144800"/>
          </a:xfrm>
          <a:prstGeom prst="rect">
            <a:avLst/>
          </a:prstGeom>
        </p:spPr>
        <p:txBody>
          <a:bodyPr lIns="0" rIns="0" tIns="0" bIns="0" anchor="ctr"/>
          <a:p>
            <a:r>
              <a:rPr b="0" lang="es-CL" sz="1800" spc="-1" strike="noStrike">
                <a:solidFill>
                  <a:srgbClr val="000000"/>
                </a:solidFill>
                <a:uFill>
                  <a:solidFill>
                    <a:srgbClr val="ffffff"/>
                  </a:solidFill>
                </a:uFill>
                <a:latin typeface="Calibri"/>
              </a:rPr>
              <a:t>Click to edit the </a:t>
            </a:r>
            <a:r>
              <a:rPr b="0" lang="es-CL" sz="1800" spc="-1" strike="noStrike">
                <a:solidFill>
                  <a:srgbClr val="000000"/>
                </a:solidFill>
                <a:uFill>
                  <a:solidFill>
                    <a:srgbClr val="ffffff"/>
                  </a:solidFill>
                </a:uFill>
                <a:latin typeface="Calibri"/>
              </a:rPr>
              <a:t>title text format</a:t>
            </a:r>
            <a:endParaRPr b="0" lang="es-CL"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0" y="5946840"/>
            <a:ext cx="763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47" name="CustomShape 2"/>
          <p:cNvSpPr/>
          <p:nvPr/>
        </p:nvSpPr>
        <p:spPr>
          <a:xfrm>
            <a:off x="808200" y="5946840"/>
            <a:ext cx="151092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48" name="CustomShape 3"/>
          <p:cNvSpPr/>
          <p:nvPr/>
        </p:nvSpPr>
        <p:spPr>
          <a:xfrm>
            <a:off x="2363760" y="5946840"/>
            <a:ext cx="6856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pic>
        <p:nvPicPr>
          <p:cNvPr id="49" name="shield.png" descr=""/>
          <p:cNvPicPr/>
          <p:nvPr/>
        </p:nvPicPr>
        <p:blipFill>
          <a:blip r:embed="rId2"/>
          <a:stretch/>
        </p:blipFill>
        <p:spPr>
          <a:xfrm>
            <a:off x="227160" y="6132600"/>
            <a:ext cx="313920" cy="426600"/>
          </a:xfrm>
          <a:prstGeom prst="rect">
            <a:avLst/>
          </a:prstGeom>
          <a:ln>
            <a:noFill/>
          </a:ln>
        </p:spPr>
      </p:pic>
      <p:pic>
        <p:nvPicPr>
          <p:cNvPr id="50" name="POM.png" descr=""/>
          <p:cNvPicPr/>
          <p:nvPr/>
        </p:nvPicPr>
        <p:blipFill>
          <a:blip r:embed="rId3"/>
          <a:stretch/>
        </p:blipFill>
        <p:spPr>
          <a:xfrm>
            <a:off x="1030320" y="6162840"/>
            <a:ext cx="894960" cy="112320"/>
          </a:xfrm>
          <a:prstGeom prst="rect">
            <a:avLst/>
          </a:prstGeom>
          <a:ln>
            <a:noFill/>
          </a:ln>
        </p:spPr>
      </p:pic>
      <p:pic>
        <p:nvPicPr>
          <p:cNvPr id="51" name="theUofBC.png" descr=""/>
          <p:cNvPicPr/>
          <p:nvPr/>
        </p:nvPicPr>
        <p:blipFill>
          <a:blip r:embed="rId4"/>
          <a:stretch/>
        </p:blipFill>
        <p:spPr>
          <a:xfrm>
            <a:off x="2577960" y="6188040"/>
            <a:ext cx="2176200" cy="63000"/>
          </a:xfrm>
          <a:prstGeom prst="rect">
            <a:avLst/>
          </a:prstGeom>
          <a:ln>
            <a:noFill/>
          </a:ln>
        </p:spPr>
      </p:pic>
      <p:sp>
        <p:nvSpPr>
          <p:cNvPr id="52" name="PlaceHolder 4"/>
          <p:cNvSpPr>
            <a:spLocks noGrp="1"/>
          </p:cNvSpPr>
          <p:nvPr>
            <p:ph type="title"/>
          </p:nvPr>
        </p:nvSpPr>
        <p:spPr>
          <a:xfrm>
            <a:off x="457200" y="274680"/>
            <a:ext cx="8229240" cy="1142640"/>
          </a:xfrm>
          <a:prstGeom prst="rect">
            <a:avLst/>
          </a:prstGeom>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Click to edit Master title style</a:t>
            </a:r>
            <a:endParaRPr b="0" lang="es-CL" sz="4400" spc="-1" strike="noStrike">
              <a:solidFill>
                <a:srgbClr val="000000"/>
              </a:solidFill>
              <a:uFill>
                <a:solidFill>
                  <a:srgbClr val="ffffff"/>
                </a:solidFill>
              </a:uFill>
              <a:latin typeface="Calibri"/>
            </a:endParaRPr>
          </a:p>
        </p:txBody>
      </p:sp>
      <p:sp>
        <p:nvSpPr>
          <p:cNvPr id="53" name="PlaceHolder 5"/>
          <p:cNvSpPr>
            <a:spLocks noGrp="1"/>
          </p:cNvSpPr>
          <p:nvPr>
            <p:ph type="body"/>
          </p:nvPr>
        </p:nvSpPr>
        <p:spPr>
          <a:xfrm>
            <a:off x="457200" y="2188080"/>
            <a:ext cx="8229240" cy="452556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Click to 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pic>
        <p:nvPicPr>
          <p:cNvPr id="54" name="Picture 6" descr=""/>
          <p:cNvPicPr/>
          <p:nvPr/>
        </p:nvPicPr>
        <p:blipFill>
          <a:blip r:embed="rId5"/>
          <a:stretch/>
        </p:blipFill>
        <p:spPr>
          <a:xfrm>
            <a:off x="619920" y="318960"/>
            <a:ext cx="1208520" cy="845280"/>
          </a:xfrm>
          <a:prstGeom prst="rect">
            <a:avLst/>
          </a:prstGeom>
          <a:ln>
            <a:noFill/>
          </a:ln>
        </p:spPr>
      </p:pic>
      <p:sp>
        <p:nvSpPr>
          <p:cNvPr id="55" name="CustomShape 6"/>
          <p:cNvSpPr/>
          <p:nvPr/>
        </p:nvSpPr>
        <p:spPr>
          <a:xfrm>
            <a:off x="606600" y="1074960"/>
            <a:ext cx="1907640" cy="209160"/>
          </a:xfrm>
          <a:prstGeom prst="rect">
            <a:avLst/>
          </a:prstGeom>
          <a:noFill/>
          <a:ln>
            <a:noFill/>
          </a:ln>
        </p:spPr>
        <p:style>
          <a:lnRef idx="0"/>
          <a:fillRef idx="0"/>
          <a:effectRef idx="0"/>
          <a:fontRef idx="minor"/>
        </p:style>
        <p:txBody>
          <a:bodyPr lIns="90000" rIns="90000" tIns="45000" bIns="45000"/>
          <a:p>
            <a:pPr>
              <a:lnSpc>
                <a:spcPct val="100000"/>
              </a:lnSpc>
            </a:pPr>
            <a:r>
              <a:rPr b="1" lang="en-CA" sz="900" spc="-1" strike="noStrike">
                <a:solidFill>
                  <a:srgbClr val="f7a209"/>
                </a:solidFill>
                <a:uFill>
                  <a:solidFill>
                    <a:srgbClr val="ffffff"/>
                  </a:solidFill>
                </a:uFill>
                <a:latin typeface="Calibri"/>
                <a:ea typeface="ＭＳ Ｐゴシック"/>
              </a:rPr>
              <a:t>UBC Library Research Commons</a:t>
            </a:r>
            <a:endParaRPr b="0" lang="en-CA" sz="9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5946840"/>
            <a:ext cx="763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93" name="CustomShape 2"/>
          <p:cNvSpPr/>
          <p:nvPr/>
        </p:nvSpPr>
        <p:spPr>
          <a:xfrm>
            <a:off x="808200" y="5946840"/>
            <a:ext cx="151092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94" name="CustomShape 3"/>
          <p:cNvSpPr/>
          <p:nvPr/>
        </p:nvSpPr>
        <p:spPr>
          <a:xfrm>
            <a:off x="2363760" y="5946840"/>
            <a:ext cx="6856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pic>
        <p:nvPicPr>
          <p:cNvPr id="95" name="shield.png" descr=""/>
          <p:cNvPicPr/>
          <p:nvPr/>
        </p:nvPicPr>
        <p:blipFill>
          <a:blip r:embed="rId2"/>
          <a:stretch/>
        </p:blipFill>
        <p:spPr>
          <a:xfrm>
            <a:off x="227160" y="6132600"/>
            <a:ext cx="313920" cy="426600"/>
          </a:xfrm>
          <a:prstGeom prst="rect">
            <a:avLst/>
          </a:prstGeom>
          <a:ln>
            <a:noFill/>
          </a:ln>
        </p:spPr>
      </p:pic>
      <p:pic>
        <p:nvPicPr>
          <p:cNvPr id="96" name="POM.png" descr=""/>
          <p:cNvPicPr/>
          <p:nvPr/>
        </p:nvPicPr>
        <p:blipFill>
          <a:blip r:embed="rId3"/>
          <a:stretch/>
        </p:blipFill>
        <p:spPr>
          <a:xfrm>
            <a:off x="1030320" y="6162840"/>
            <a:ext cx="894960" cy="112320"/>
          </a:xfrm>
          <a:prstGeom prst="rect">
            <a:avLst/>
          </a:prstGeom>
          <a:ln>
            <a:noFill/>
          </a:ln>
        </p:spPr>
      </p:pic>
      <p:pic>
        <p:nvPicPr>
          <p:cNvPr id="97" name="theUofBC.png" descr=""/>
          <p:cNvPicPr/>
          <p:nvPr/>
        </p:nvPicPr>
        <p:blipFill>
          <a:blip r:embed="rId4"/>
          <a:stretch/>
        </p:blipFill>
        <p:spPr>
          <a:xfrm>
            <a:off x="2577960" y="6188040"/>
            <a:ext cx="2176200" cy="63000"/>
          </a:xfrm>
          <a:prstGeom prst="rect">
            <a:avLst/>
          </a:prstGeom>
          <a:ln>
            <a:noFill/>
          </a:ln>
        </p:spPr>
      </p:pic>
      <p:sp>
        <p:nvSpPr>
          <p:cNvPr id="98" name="PlaceHolder 4"/>
          <p:cNvSpPr>
            <a:spLocks noGrp="1"/>
          </p:cNvSpPr>
          <p:nvPr>
            <p:ph type="title"/>
          </p:nvPr>
        </p:nvSpPr>
        <p:spPr>
          <a:xfrm>
            <a:off x="2577960" y="241200"/>
            <a:ext cx="2176200" cy="63000"/>
          </a:xfrm>
          <a:prstGeom prst="rect">
            <a:avLst/>
          </a:prstGeom>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Click to edit Master title style</a:t>
            </a:r>
            <a:endParaRPr b="0" lang="es-CL" sz="4400" spc="-1" strike="noStrike">
              <a:solidFill>
                <a:srgbClr val="000000"/>
              </a:solidFill>
              <a:uFill>
                <a:solidFill>
                  <a:srgbClr val="ffffff"/>
                </a:solidFill>
              </a:uFill>
              <a:latin typeface="Calibri"/>
            </a:endParaRPr>
          </a:p>
        </p:txBody>
      </p:sp>
      <p:sp>
        <p:nvSpPr>
          <p:cNvPr id="99" name="PlaceHolder 5"/>
          <p:cNvSpPr>
            <a:spLocks noGrp="1"/>
          </p:cNvSpPr>
          <p:nvPr>
            <p:ph type="body"/>
          </p:nvPr>
        </p:nvSpPr>
        <p:spPr>
          <a:xfrm>
            <a:off x="402480" y="1771200"/>
            <a:ext cx="4080240" cy="50832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
        <p:nvSpPr>
          <p:cNvPr id="100" name="PlaceHolder 6"/>
          <p:cNvSpPr>
            <a:spLocks noGrp="1"/>
          </p:cNvSpPr>
          <p:nvPr>
            <p:ph type="ftr"/>
          </p:nvPr>
        </p:nvSpPr>
        <p:spPr>
          <a:xfrm>
            <a:off x="2577960" y="241200"/>
            <a:ext cx="2176200" cy="63000"/>
          </a:xfrm>
          <a:prstGeom prst="rect">
            <a:avLst/>
          </a:prstGeom>
        </p:spPr>
        <p:txBody>
          <a:bodyPr lIns="90000" rIns="90000" tIns="45000" bIns="45000"/>
          <a:p>
            <a:pPr>
              <a:lnSpc>
                <a:spcPct val="100000"/>
              </a:lnSpc>
            </a:pPr>
            <a:r>
              <a:rPr b="0" lang="en-CA" sz="1800" spc="-1" strike="noStrike">
                <a:solidFill>
                  <a:srgbClr val="000000"/>
                </a:solidFill>
                <a:uFill>
                  <a:solidFill>
                    <a:srgbClr val="ffffff"/>
                  </a:solidFill>
                </a:uFill>
                <a:latin typeface="Calibri"/>
              </a:rPr>
              <a:t>workshop title | name of teacher</a:t>
            </a:r>
            <a:endParaRPr b="0" lang="en-CA" sz="1800" spc="-1" strike="noStrike">
              <a:solidFill>
                <a:srgbClr val="000000"/>
              </a:solidFill>
              <a:uFill>
                <a:solidFill>
                  <a:srgbClr val="ffffff"/>
                </a:solidFill>
              </a:uFill>
              <a:latin typeface="Times New Roman"/>
            </a:endParaRPr>
          </a:p>
        </p:txBody>
      </p:sp>
      <p:sp>
        <p:nvSpPr>
          <p:cNvPr id="101" name="PlaceHolder 7"/>
          <p:cNvSpPr>
            <a:spLocks noGrp="1"/>
          </p:cNvSpPr>
          <p:nvPr>
            <p:ph type="sldNum"/>
          </p:nvPr>
        </p:nvSpPr>
        <p:spPr>
          <a:xfrm>
            <a:off x="2577960" y="241200"/>
            <a:ext cx="2176200" cy="63000"/>
          </a:xfrm>
          <a:prstGeom prst="rect">
            <a:avLst/>
          </a:prstGeom>
        </p:spPr>
        <p:txBody>
          <a:bodyPr lIns="90000" rIns="90000" tIns="45000" bIns="45000"/>
          <a:p>
            <a:pPr>
              <a:lnSpc>
                <a:spcPct val="100000"/>
              </a:lnSpc>
            </a:pPr>
            <a:fld id="{56B85F9B-885D-44A5-8F63-F2150EFE619C}" type="slidenum">
              <a:rPr b="0" lang="en-CA" sz="1800" spc="-1" strike="noStrike">
                <a:solidFill>
                  <a:srgbClr val="000000"/>
                </a:solidFill>
                <a:uFill>
                  <a:solidFill>
                    <a:srgbClr val="ffffff"/>
                  </a:solidFill>
                </a:uFill>
                <a:latin typeface="Calibri"/>
              </a:rPr>
              <a:t>1</a:t>
            </a:fld>
            <a:endParaRPr b="0" lang="en-CA" sz="1800" spc="-1" strike="noStrike">
              <a:solidFill>
                <a:srgbClr val="000000"/>
              </a:solidFill>
              <a:uFill>
                <a:solidFill>
                  <a:srgbClr val="ffffff"/>
                </a:solidFill>
              </a:uFill>
              <a:latin typeface="Times New Roman"/>
            </a:endParaRPr>
          </a:p>
        </p:txBody>
      </p:sp>
      <p:sp>
        <p:nvSpPr>
          <p:cNvPr id="102" name="PlaceHolder 8"/>
          <p:cNvSpPr>
            <a:spLocks noGrp="1"/>
          </p:cNvSpPr>
          <p:nvPr>
            <p:ph type="body"/>
          </p:nvPr>
        </p:nvSpPr>
        <p:spPr>
          <a:xfrm>
            <a:off x="402480" y="2355840"/>
            <a:ext cx="4080240" cy="3289320"/>
          </a:xfrm>
          <a:prstGeom prst="rect">
            <a:avLst/>
          </a:prstGeom>
        </p:spPr>
        <p:txBody>
          <a:bodyPr lIns="90000" rIns="90000" tIns="45000" bIns="45000"/>
          <a:p>
            <a:pPr>
              <a:lnSpc>
                <a:spcPct val="100000"/>
              </a:lnSpc>
            </a:pPr>
            <a:r>
              <a:rPr b="0" lang="es-CL" sz="1800" spc="-1" strike="noStrike">
                <a:solidFill>
                  <a:srgbClr val="000000"/>
                </a:solidFill>
                <a:uFill>
                  <a:solidFill>
                    <a:srgbClr val="ffffff"/>
                  </a:solidFill>
                </a:uFill>
                <a:latin typeface="Calibri"/>
              </a:rPr>
              <a:t>Click icon to add picture</a:t>
            </a:r>
            <a:endParaRPr b="0" lang="es-CL" sz="1800" spc="-1" strike="noStrike">
              <a:solidFill>
                <a:srgbClr val="000000"/>
              </a:solidFill>
              <a:uFill>
                <a:solidFill>
                  <a:srgbClr val="ffffff"/>
                </a:solidFill>
              </a:uFill>
              <a:latin typeface="Calibri"/>
            </a:endParaRPr>
          </a:p>
        </p:txBody>
      </p:sp>
      <p:sp>
        <p:nvSpPr>
          <p:cNvPr id="103" name="PlaceHolder 9"/>
          <p:cNvSpPr>
            <a:spLocks noGrp="1"/>
          </p:cNvSpPr>
          <p:nvPr>
            <p:ph type="body"/>
          </p:nvPr>
        </p:nvSpPr>
        <p:spPr>
          <a:xfrm>
            <a:off x="402480" y="5721120"/>
            <a:ext cx="4080240" cy="57672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
        <p:nvSpPr>
          <p:cNvPr id="104" name="PlaceHolder 10"/>
          <p:cNvSpPr>
            <a:spLocks noGrp="1"/>
          </p:cNvSpPr>
          <p:nvPr>
            <p:ph type="body"/>
          </p:nvPr>
        </p:nvSpPr>
        <p:spPr>
          <a:xfrm>
            <a:off x="4657320" y="1771200"/>
            <a:ext cx="4080240" cy="50832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
        <p:nvSpPr>
          <p:cNvPr id="105" name="PlaceHolder 11"/>
          <p:cNvSpPr>
            <a:spLocks noGrp="1"/>
          </p:cNvSpPr>
          <p:nvPr>
            <p:ph type="body"/>
          </p:nvPr>
        </p:nvSpPr>
        <p:spPr>
          <a:xfrm>
            <a:off x="4658040" y="2355840"/>
            <a:ext cx="4080240" cy="3289320"/>
          </a:xfrm>
          <a:prstGeom prst="rect">
            <a:avLst/>
          </a:prstGeom>
        </p:spPr>
        <p:txBody>
          <a:bodyPr lIns="90000" rIns="90000" tIns="45000" bIns="45000"/>
          <a:p>
            <a:pPr>
              <a:lnSpc>
                <a:spcPct val="100000"/>
              </a:lnSpc>
            </a:pPr>
            <a:r>
              <a:rPr b="0" lang="es-CL" sz="1800" spc="-1" strike="noStrike">
                <a:solidFill>
                  <a:srgbClr val="000000"/>
                </a:solidFill>
                <a:uFill>
                  <a:solidFill>
                    <a:srgbClr val="ffffff"/>
                  </a:solidFill>
                </a:uFill>
                <a:latin typeface="Calibri"/>
              </a:rPr>
              <a:t>Click icon to add picture</a:t>
            </a:r>
            <a:endParaRPr b="0" lang="es-CL" sz="1800" spc="-1" strike="noStrike">
              <a:solidFill>
                <a:srgbClr val="000000"/>
              </a:solidFill>
              <a:uFill>
                <a:solidFill>
                  <a:srgbClr val="ffffff"/>
                </a:solidFill>
              </a:uFill>
              <a:latin typeface="Calibri"/>
            </a:endParaRPr>
          </a:p>
        </p:txBody>
      </p:sp>
      <p:sp>
        <p:nvSpPr>
          <p:cNvPr id="106" name="PlaceHolder 12"/>
          <p:cNvSpPr>
            <a:spLocks noGrp="1"/>
          </p:cNvSpPr>
          <p:nvPr>
            <p:ph type="body"/>
          </p:nvPr>
        </p:nvSpPr>
        <p:spPr>
          <a:xfrm>
            <a:off x="4658040" y="5721120"/>
            <a:ext cx="4080240" cy="57672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0" y="5946840"/>
            <a:ext cx="763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144" name="CustomShape 2"/>
          <p:cNvSpPr/>
          <p:nvPr/>
        </p:nvSpPr>
        <p:spPr>
          <a:xfrm>
            <a:off x="808200" y="5946840"/>
            <a:ext cx="151092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145" name="CustomShape 3"/>
          <p:cNvSpPr/>
          <p:nvPr/>
        </p:nvSpPr>
        <p:spPr>
          <a:xfrm>
            <a:off x="2363760" y="5946840"/>
            <a:ext cx="6856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pic>
        <p:nvPicPr>
          <p:cNvPr id="146" name="shield.png" descr=""/>
          <p:cNvPicPr/>
          <p:nvPr/>
        </p:nvPicPr>
        <p:blipFill>
          <a:blip r:embed="rId2"/>
          <a:stretch/>
        </p:blipFill>
        <p:spPr>
          <a:xfrm>
            <a:off x="227160" y="6132600"/>
            <a:ext cx="313920" cy="426600"/>
          </a:xfrm>
          <a:prstGeom prst="rect">
            <a:avLst/>
          </a:prstGeom>
          <a:ln>
            <a:noFill/>
          </a:ln>
        </p:spPr>
      </p:pic>
      <p:pic>
        <p:nvPicPr>
          <p:cNvPr id="147" name="POM.png" descr=""/>
          <p:cNvPicPr/>
          <p:nvPr/>
        </p:nvPicPr>
        <p:blipFill>
          <a:blip r:embed="rId3"/>
          <a:stretch/>
        </p:blipFill>
        <p:spPr>
          <a:xfrm>
            <a:off x="1030320" y="6162840"/>
            <a:ext cx="894960" cy="112320"/>
          </a:xfrm>
          <a:prstGeom prst="rect">
            <a:avLst/>
          </a:prstGeom>
          <a:ln>
            <a:noFill/>
          </a:ln>
        </p:spPr>
      </p:pic>
      <p:pic>
        <p:nvPicPr>
          <p:cNvPr id="148" name="theUofBC.png" descr=""/>
          <p:cNvPicPr/>
          <p:nvPr/>
        </p:nvPicPr>
        <p:blipFill>
          <a:blip r:embed="rId4"/>
          <a:stretch/>
        </p:blipFill>
        <p:spPr>
          <a:xfrm>
            <a:off x="2577960" y="6188040"/>
            <a:ext cx="2176200" cy="63000"/>
          </a:xfrm>
          <a:prstGeom prst="rect">
            <a:avLst/>
          </a:prstGeom>
          <a:ln>
            <a:noFill/>
          </a:ln>
        </p:spPr>
      </p:pic>
      <p:sp>
        <p:nvSpPr>
          <p:cNvPr id="149" name="PlaceHolder 4"/>
          <p:cNvSpPr>
            <a:spLocks noGrp="1"/>
          </p:cNvSpPr>
          <p:nvPr>
            <p:ph type="title"/>
          </p:nvPr>
        </p:nvSpPr>
        <p:spPr>
          <a:xfrm>
            <a:off x="2577960" y="241200"/>
            <a:ext cx="2176200" cy="63000"/>
          </a:xfrm>
          <a:prstGeom prst="rect">
            <a:avLst/>
          </a:prstGeom>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Click to edit Master title style</a:t>
            </a:r>
            <a:endParaRPr b="0" lang="es-CL" sz="4400" spc="-1" strike="noStrike">
              <a:solidFill>
                <a:srgbClr val="000000"/>
              </a:solidFill>
              <a:uFill>
                <a:solidFill>
                  <a:srgbClr val="ffffff"/>
                </a:solidFill>
              </a:uFill>
              <a:latin typeface="Calibri"/>
            </a:endParaRPr>
          </a:p>
        </p:txBody>
      </p:sp>
      <p:sp>
        <p:nvSpPr>
          <p:cNvPr id="150" name="PlaceHolder 5"/>
          <p:cNvSpPr>
            <a:spLocks noGrp="1"/>
          </p:cNvSpPr>
          <p:nvPr>
            <p:ph type="body"/>
          </p:nvPr>
        </p:nvSpPr>
        <p:spPr>
          <a:xfrm>
            <a:off x="402480" y="1771200"/>
            <a:ext cx="8342640" cy="50832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
        <p:nvSpPr>
          <p:cNvPr id="151" name="PlaceHolder 6"/>
          <p:cNvSpPr>
            <a:spLocks noGrp="1"/>
          </p:cNvSpPr>
          <p:nvPr>
            <p:ph type="ftr"/>
          </p:nvPr>
        </p:nvSpPr>
        <p:spPr>
          <a:xfrm>
            <a:off x="2577960" y="241200"/>
            <a:ext cx="2176200" cy="63000"/>
          </a:xfrm>
          <a:prstGeom prst="rect">
            <a:avLst/>
          </a:prstGeom>
        </p:spPr>
        <p:txBody>
          <a:bodyPr lIns="90000" rIns="90000" tIns="45000" bIns="45000"/>
          <a:p>
            <a:pPr>
              <a:lnSpc>
                <a:spcPct val="100000"/>
              </a:lnSpc>
            </a:pPr>
            <a:r>
              <a:rPr b="0" lang="en-CA" sz="1800" spc="-1" strike="noStrike">
                <a:solidFill>
                  <a:srgbClr val="000000"/>
                </a:solidFill>
                <a:uFill>
                  <a:solidFill>
                    <a:srgbClr val="ffffff"/>
                  </a:solidFill>
                </a:uFill>
                <a:latin typeface="Calibri"/>
              </a:rPr>
              <a:t>workshop title | name of teacher</a:t>
            </a:r>
            <a:endParaRPr b="0" lang="en-CA" sz="1800" spc="-1" strike="noStrike">
              <a:solidFill>
                <a:srgbClr val="000000"/>
              </a:solidFill>
              <a:uFill>
                <a:solidFill>
                  <a:srgbClr val="ffffff"/>
                </a:solidFill>
              </a:uFill>
              <a:latin typeface="Times New Roman"/>
            </a:endParaRPr>
          </a:p>
        </p:txBody>
      </p:sp>
      <p:sp>
        <p:nvSpPr>
          <p:cNvPr id="152" name="PlaceHolder 7"/>
          <p:cNvSpPr>
            <a:spLocks noGrp="1"/>
          </p:cNvSpPr>
          <p:nvPr>
            <p:ph type="sldNum"/>
          </p:nvPr>
        </p:nvSpPr>
        <p:spPr>
          <a:xfrm>
            <a:off x="2577960" y="241200"/>
            <a:ext cx="2176200" cy="63000"/>
          </a:xfrm>
          <a:prstGeom prst="rect">
            <a:avLst/>
          </a:prstGeom>
        </p:spPr>
        <p:txBody>
          <a:bodyPr lIns="90000" rIns="90000" tIns="45000" bIns="45000"/>
          <a:p>
            <a:pPr>
              <a:lnSpc>
                <a:spcPct val="100000"/>
              </a:lnSpc>
            </a:pPr>
            <a:fld id="{CEDCC75C-0EF1-410B-9306-B15F43570BBF}"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153" name="PlaceHolder 8"/>
          <p:cNvSpPr>
            <a:spLocks noGrp="1"/>
          </p:cNvSpPr>
          <p:nvPr>
            <p:ph type="body"/>
          </p:nvPr>
        </p:nvSpPr>
        <p:spPr>
          <a:xfrm>
            <a:off x="402480" y="2355840"/>
            <a:ext cx="8343000" cy="3036240"/>
          </a:xfrm>
          <a:prstGeom prst="rect">
            <a:avLst/>
          </a:prstGeom>
        </p:spPr>
        <p:txBody>
          <a:bodyPr lIns="90000" rIns="90000" tIns="45000" bIns="45000"/>
          <a:p>
            <a:pPr>
              <a:lnSpc>
                <a:spcPct val="100000"/>
              </a:lnSpc>
            </a:pPr>
            <a:r>
              <a:rPr b="0" lang="es-CL" sz="1800" spc="-1" strike="noStrike">
                <a:solidFill>
                  <a:srgbClr val="000000"/>
                </a:solidFill>
                <a:uFill>
                  <a:solidFill>
                    <a:srgbClr val="ffffff"/>
                  </a:solidFill>
                </a:uFill>
                <a:latin typeface="Calibri"/>
              </a:rPr>
              <a:t>Click icon to add picture</a:t>
            </a:r>
            <a:endParaRPr b="0" lang="es-CL" sz="1800" spc="-1" strike="noStrike">
              <a:solidFill>
                <a:srgbClr val="000000"/>
              </a:solidFill>
              <a:uFill>
                <a:solidFill>
                  <a:srgbClr val="ffffff"/>
                </a:solidFill>
              </a:uFill>
              <a:latin typeface="Calibri"/>
            </a:endParaRPr>
          </a:p>
        </p:txBody>
      </p:sp>
      <p:sp>
        <p:nvSpPr>
          <p:cNvPr id="154" name="PlaceHolder 9"/>
          <p:cNvSpPr>
            <a:spLocks noGrp="1"/>
          </p:cNvSpPr>
          <p:nvPr>
            <p:ph type="body"/>
          </p:nvPr>
        </p:nvSpPr>
        <p:spPr>
          <a:xfrm>
            <a:off x="402480" y="5468400"/>
            <a:ext cx="8343000" cy="82908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CustomShape 1"/>
          <p:cNvSpPr/>
          <p:nvPr/>
        </p:nvSpPr>
        <p:spPr>
          <a:xfrm>
            <a:off x="0" y="5946840"/>
            <a:ext cx="763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192" name="CustomShape 2"/>
          <p:cNvSpPr/>
          <p:nvPr/>
        </p:nvSpPr>
        <p:spPr>
          <a:xfrm>
            <a:off x="808200" y="5946840"/>
            <a:ext cx="151092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sp>
        <p:nvSpPr>
          <p:cNvPr id="193" name="CustomShape 3"/>
          <p:cNvSpPr/>
          <p:nvPr/>
        </p:nvSpPr>
        <p:spPr>
          <a:xfrm>
            <a:off x="2363760" y="5946840"/>
            <a:ext cx="6856200" cy="9108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 </a:t>
            </a:r>
            <a:endParaRPr b="0" lang="en-CA" sz="1800" spc="-1" strike="noStrike">
              <a:solidFill>
                <a:srgbClr val="000000"/>
              </a:solidFill>
              <a:uFill>
                <a:solidFill>
                  <a:srgbClr val="ffffff"/>
                </a:solidFill>
              </a:uFill>
              <a:latin typeface="Arial"/>
            </a:endParaRPr>
          </a:p>
        </p:txBody>
      </p:sp>
      <p:pic>
        <p:nvPicPr>
          <p:cNvPr id="194" name="shield.png" descr=""/>
          <p:cNvPicPr/>
          <p:nvPr/>
        </p:nvPicPr>
        <p:blipFill>
          <a:blip r:embed="rId2"/>
          <a:stretch/>
        </p:blipFill>
        <p:spPr>
          <a:xfrm>
            <a:off x="227160" y="6132600"/>
            <a:ext cx="313920" cy="426600"/>
          </a:xfrm>
          <a:prstGeom prst="rect">
            <a:avLst/>
          </a:prstGeom>
          <a:ln>
            <a:noFill/>
          </a:ln>
        </p:spPr>
      </p:pic>
      <p:pic>
        <p:nvPicPr>
          <p:cNvPr id="195" name="POM.png" descr=""/>
          <p:cNvPicPr/>
          <p:nvPr/>
        </p:nvPicPr>
        <p:blipFill>
          <a:blip r:embed="rId3"/>
          <a:stretch/>
        </p:blipFill>
        <p:spPr>
          <a:xfrm>
            <a:off x="1030320" y="6162840"/>
            <a:ext cx="894960" cy="112320"/>
          </a:xfrm>
          <a:prstGeom prst="rect">
            <a:avLst/>
          </a:prstGeom>
          <a:ln>
            <a:noFill/>
          </a:ln>
        </p:spPr>
      </p:pic>
      <p:pic>
        <p:nvPicPr>
          <p:cNvPr id="196" name="theUofBC.png" descr=""/>
          <p:cNvPicPr/>
          <p:nvPr/>
        </p:nvPicPr>
        <p:blipFill>
          <a:blip r:embed="rId4"/>
          <a:stretch/>
        </p:blipFill>
        <p:spPr>
          <a:xfrm>
            <a:off x="2577960" y="6188040"/>
            <a:ext cx="2176200" cy="63000"/>
          </a:xfrm>
          <a:prstGeom prst="rect">
            <a:avLst/>
          </a:prstGeom>
          <a:ln>
            <a:noFill/>
          </a:ln>
        </p:spPr>
      </p:pic>
      <p:sp>
        <p:nvSpPr>
          <p:cNvPr id="197" name="PlaceHolder 4"/>
          <p:cNvSpPr>
            <a:spLocks noGrp="1"/>
          </p:cNvSpPr>
          <p:nvPr>
            <p:ph type="title"/>
          </p:nvPr>
        </p:nvSpPr>
        <p:spPr>
          <a:xfrm>
            <a:off x="457200" y="274680"/>
            <a:ext cx="8229240" cy="1142640"/>
          </a:xfrm>
          <a:prstGeom prst="rect">
            <a:avLst/>
          </a:prstGeom>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Click to edit Master title style</a:t>
            </a:r>
            <a:endParaRPr b="0" lang="es-CL" sz="4400" spc="-1" strike="noStrike">
              <a:solidFill>
                <a:srgbClr val="000000"/>
              </a:solidFill>
              <a:uFill>
                <a:solidFill>
                  <a:srgbClr val="ffffff"/>
                </a:solidFill>
              </a:uFill>
              <a:latin typeface="Calibri"/>
            </a:endParaRPr>
          </a:p>
        </p:txBody>
      </p:sp>
      <p:sp>
        <p:nvSpPr>
          <p:cNvPr id="198" name="PlaceHolder 5"/>
          <p:cNvSpPr>
            <a:spLocks noGrp="1"/>
          </p:cNvSpPr>
          <p:nvPr>
            <p:ph type="body"/>
          </p:nvPr>
        </p:nvSpPr>
        <p:spPr>
          <a:xfrm>
            <a:off x="457200" y="2188080"/>
            <a:ext cx="8229240" cy="4525560"/>
          </a:xfrm>
          <a:prstGeom prst="rect">
            <a:avLst/>
          </a:prstGeom>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Click to edit Master text styles</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Second level</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Third level</a:t>
            </a:r>
            <a:endParaRPr b="0" lang="es-CL"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Fourth level</a:t>
            </a:r>
            <a:endParaRPr b="0" lang="es-CL"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Fifth level</a:t>
            </a:r>
            <a:endParaRPr b="0" lang="es-CL" sz="2000" spc="-1" strike="noStrike">
              <a:solidFill>
                <a:srgbClr val="000000"/>
              </a:solidFill>
              <a:uFill>
                <a:solidFill>
                  <a:srgbClr val="ffffff"/>
                </a:solidFill>
              </a:uFill>
              <a:latin typeface="Calibri"/>
            </a:endParaRPr>
          </a:p>
        </p:txBody>
      </p:sp>
      <p:pic>
        <p:nvPicPr>
          <p:cNvPr id="199" name="Picture 6" descr=""/>
          <p:cNvPicPr/>
          <p:nvPr/>
        </p:nvPicPr>
        <p:blipFill>
          <a:blip r:embed="rId5"/>
          <a:stretch/>
        </p:blipFill>
        <p:spPr>
          <a:xfrm>
            <a:off x="619920" y="318960"/>
            <a:ext cx="1208520" cy="845280"/>
          </a:xfrm>
          <a:prstGeom prst="rect">
            <a:avLst/>
          </a:prstGeom>
          <a:ln>
            <a:noFill/>
          </a:ln>
        </p:spPr>
      </p:pic>
      <p:sp>
        <p:nvSpPr>
          <p:cNvPr id="200" name="CustomShape 6"/>
          <p:cNvSpPr/>
          <p:nvPr/>
        </p:nvSpPr>
        <p:spPr>
          <a:xfrm>
            <a:off x="606600" y="1074960"/>
            <a:ext cx="1907640" cy="209160"/>
          </a:xfrm>
          <a:prstGeom prst="rect">
            <a:avLst/>
          </a:prstGeom>
          <a:noFill/>
          <a:ln>
            <a:noFill/>
          </a:ln>
        </p:spPr>
        <p:style>
          <a:lnRef idx="0"/>
          <a:fillRef idx="0"/>
          <a:effectRef idx="0"/>
          <a:fontRef idx="minor"/>
        </p:style>
        <p:txBody>
          <a:bodyPr lIns="90000" rIns="90000" tIns="45000" bIns="45000"/>
          <a:p>
            <a:pPr>
              <a:lnSpc>
                <a:spcPct val="100000"/>
              </a:lnSpc>
            </a:pPr>
            <a:r>
              <a:rPr b="1" lang="en-CA" sz="900" spc="-1" strike="noStrike">
                <a:solidFill>
                  <a:srgbClr val="f7a209"/>
                </a:solidFill>
                <a:uFill>
                  <a:solidFill>
                    <a:srgbClr val="ffffff"/>
                  </a:solidFill>
                </a:uFill>
                <a:latin typeface="Calibri"/>
                <a:ea typeface="ＭＳ Ｐゴシック"/>
              </a:rPr>
              <a:t>UBC Library Research Commons</a:t>
            </a:r>
            <a:endParaRPr b="0" lang="en-CA" sz="9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resolve.library.ubc.ca/cgi-bin/catsearch?bid=8463493" TargetMode="External"/><Relationship Id="rId3" Type="http://schemas.openxmlformats.org/officeDocument/2006/relationships/hyperlink" Target="http://resolve.library.ubc.ca/cgi-bin/catsearch?bid=8463493" TargetMode="External"/><Relationship Id="rId4" Type="http://schemas.openxmlformats.org/officeDocument/2006/relationships/hyperlink" Target="http://resolve.library.ubc.ca/cgi-bin/catsearch?bid=8463493" TargetMode="External"/><Relationship Id="rId5" Type="http://schemas.openxmlformats.org/officeDocument/2006/relationships/hyperlink" Target="https://link-springer-com.ezproxy.library.ubc.ca/chapter/10.1007/978-3-319-61121-1_1" TargetMode="External"/><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resolve.library.ubc.ca/cgi-bin/catsearch?bid=9111589" TargetMode="External"/><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researchcommons.library.ubc.ca/" TargetMode="External"/><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resolve.library.ubc.ca/cgi-bin/catsearch?bid=9160719" TargetMode="External"/><Relationship Id="rId2" Type="http://schemas.openxmlformats.org/officeDocument/2006/relationships/hyperlink" Target="https://books.google.ca/books?hl=en&amp;lr=&amp;id=vbyxBkkjFeYC&amp;oi=fnd&amp;pg=PA461&amp;dq=Maxwell+%26+Miller,+2008&amp;ots=cP-k0LCfce&amp;sig=2lFpo62inFC9ofkQPvm1gxD8TeI&amp;redir_esc=y#v=onepage&amp;q=Maxwell%20%26%20Miller%2C%202008&amp;f=false" TargetMode="External"/><Relationship Id="rId3" Type="http://schemas.openxmlformats.org/officeDocument/2006/relationships/hyperlink" Target="http://resolve.library.ubc.ca/cgi-bin/catsearch?bid=9917080" TargetMode="External"/><Relationship Id="rId4" Type="http://schemas.openxmlformats.org/officeDocument/2006/relationships/hyperlink" Target="http://resolve.library.ubc.ca/cgi-bin/catsearch?bid=9917080" TargetMode="External"/><Relationship Id="rId5" Type="http://schemas.openxmlformats.org/officeDocument/2006/relationships/hyperlink" Target="http://resolve.library.ubc.ca/cgi-bin/catsearch?bid=9917080" TargetMode="External"/><Relationship Id="rId6" Type="http://schemas.openxmlformats.org/officeDocument/2006/relationships/image" Target="../media/image33.jpeg"/><Relationship Id="rId7" Type="http://schemas.openxmlformats.org/officeDocument/2006/relationships/image" Target="../media/image34.jpeg"/><Relationship Id="rId8"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resolve.library.ubc.ca/cgi-bin/catsearch?bid=2159172" TargetMode="External"/><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jpe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hyperlink" Target="https://it.ubc.ca/services/desktop-print-services/software-licensing/nvivo-pro-software" TargetMode="External"/><Relationship Id="rId2" Type="http://schemas.openxmlformats.org/officeDocument/2006/relationships/hyperlink" Target="https://e5.onthehub.com/WebStore/OfferingsOfMajorVersionList.aspx?pmv=39a252d8-f743-e811-8103-000d3af41938&amp;cmi_mnuMain=3374c7d4-b6a4-e811-8109-000d3af41938&amp;ws=4f259259-10e4-de11-a13b-0030487d8897&amp;vsro=8" TargetMode="External"/><Relationship Id="rId3" Type="http://schemas.openxmlformats.org/officeDocument/2006/relationships/hyperlink" Target="http://www.qsrinternational.com/trial-nvivo" TargetMode="External"/><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resolve.library.ubc.ca/cgi-bin/catsearch?bid=9917080" TargetMode="External"/><Relationship Id="rId2" Type="http://schemas.openxmlformats.org/officeDocument/2006/relationships/hyperlink" Target="http://resolve.library.ubc.ca/cgi-bin/catsearch?bid=9917080" TargetMode="External"/><Relationship Id="rId3" Type="http://schemas.openxmlformats.org/officeDocument/2006/relationships/hyperlink" Target="http://resolve.library.ubc.ca/cgi-bin/catsearch?bid=9917080" TargetMode="External"/><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resolve.library.ubc.ca/cgi-bin/catsearch?bid=2159172" TargetMode="External"/><Relationship Id="rId2" Type="http://schemas.openxmlformats.org/officeDocument/2006/relationships/hyperlink" Target="http://resolve.library.ubc.ca/cgi-bin/catsearch?bid=2159172" TargetMode="External"/><Relationship Id="rId3" Type="http://schemas.openxmlformats.org/officeDocument/2006/relationships/hyperlink" Target="http://resolve.library.ubc.ca/cgi-bin/catsearch?bid=2159172" TargetMode="External"/><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pure.mpg.de/rest/items/item_2367612_3/component/file_2367624/content" TargetMode="External"/><Relationship Id="rId2" Type="http://schemas.openxmlformats.org/officeDocument/2006/relationships/hyperlink" Target="https://pure.mpg.de/rest/items/item_2367612_3/component/file_2367624/content" TargetMode="External"/><Relationship Id="rId3" Type="http://schemas.openxmlformats.org/officeDocument/2006/relationships/hyperlink" Target="https://books.google.ca/books?hl=en&amp;lr=&amp;id=CR-JCwAAQBAJ&amp;oi=fnd&amp;pg=PP1&amp;dq=Richards+-+2015+-+Handling+Qualitative+Data+(3rd+edition)&amp;ots=ssi4pQwHsQ&amp;sig=_4qgKtkt7FQ7l-d61K7EPLMl1LY&amp;redir_esc=y#v=onepage&amp;q&amp;f=false" TargetMode="External"/><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9.tif"/><Relationship Id="rId2" Type="http://schemas.openxmlformats.org/officeDocument/2006/relationships/image" Target="../media/image50.png"/><Relationship Id="rId3" Type="http://schemas.openxmlformats.org/officeDocument/2006/relationships/slideLayout" Target="../slideLayouts/slideLayout13.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Relationship Id="rId4"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resolve.library.ubc.ca/cgi-bin/catsearch?bid=9917079" TargetMode="External"/><Relationship Id="rId3" Type="http://schemas.openxmlformats.org/officeDocument/2006/relationships/hyperlink" Target="http://www.qualisresearch.com/DownLoads/qda.pdf" TargetMode="External"/><Relationship Id="rId4"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hyperlink" Target="http://researchcommons.library.ubc.ca/" TargetMode="External"/><Relationship Id="rId3" Type="http://schemas.openxmlformats.org/officeDocument/2006/relationships/hyperlink" Target="http://elred.library.ubc.ca/libs/" TargetMode="External"/><Relationship Id="rId4" Type="http://schemas.openxmlformats.org/officeDocument/2006/relationships/hyperlink" Target="mailto:research.commons@ubc.ca" TargetMode="Externa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slideLayout" Target="../slideLayouts/slideLayout1.xml"/><Relationship Id="rId9"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6.xml"/>
</Relationships>
</file>

<file path=ppt/slides/_rels/slide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books.google.ca/books?hl=en&amp;lr=&amp;id=siIlCwAAQBAJ&amp;oi=fnd&amp;pg=PT62&amp;dq=+Notes+Toward+a+Theory+of+Qualitative+Data+Analysis&amp;ots=h2mvvOtYq9&amp;sig=LRs2vczaUNxpBmBw6KtcgHexLEg&amp;redir_esc=y#v=onepage&amp;q=Notes%20Toward%20a%20Theory%20of%20Qualitative%20Data%20Analysis&amp;f=false" TargetMode="External"/><Relationship Id="rId3" Type="http://schemas.openxmlformats.org/officeDocument/2006/relationships/hyperlink" Target="https://books.google.ca/books?hl=en&amp;lr=&amp;id=siIlCwAAQBAJ&amp;oi=fnd&amp;pg=PT62&amp;dq=+Notes+Toward+a+Theory+of+Qualitative+Data+Analysis&amp;ots=h2mvvOtYq9&amp;sig=LRs2vczaUNxpBmBw6KtcgHexLEg&amp;redir_esc=y#v=onepage&amp;q=Notes%20Toward%20a%20Theory%20of%20Qualitative%20Data%20Analysis&amp;f=false" TargetMode="External"/><Relationship Id="rId4" Type="http://schemas.openxmlformats.org/officeDocument/2006/relationships/hyperlink" Target="https://books.google.ca/books?hl=en&amp;lr=&amp;id=siIlCwAAQBAJ&amp;oi=fnd&amp;pg=PT62&amp;dq=+Notes+Toward+a+Theory+of+Qualitative+Data+Analysis&amp;ots=h2mvvOtYq9&amp;sig=LRs2vczaUNxpBmBw6KtcgHexLEg&amp;redir_esc=y#v=onepage&amp;q=Notes%20Toward%20a%20Theory%20of%20Qualitative%20Data%20Analysis&amp;f=false" TargetMode="External"/><Relationship Id="rId5" Type="http://schemas.openxmlformats.org/officeDocument/2006/relationships/hyperlink" Target="https://journals-sagepub-com.ezproxy.library.ubc.ca/doi/abs/10.3102/0091732X006001316" TargetMode="External"/><Relationship Id="rId6" Type="http://schemas.openxmlformats.org/officeDocument/2006/relationships/image" Target="../media/image22.jpeg"/><Relationship Id="rId7"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6" descr=""/>
          <p:cNvPicPr/>
          <p:nvPr/>
        </p:nvPicPr>
        <p:blipFill>
          <a:blip r:embed="rId1"/>
          <a:stretch/>
        </p:blipFill>
        <p:spPr>
          <a:xfrm>
            <a:off x="925200" y="243000"/>
            <a:ext cx="7242120" cy="4384440"/>
          </a:xfrm>
          <a:prstGeom prst="rect">
            <a:avLst/>
          </a:prstGeom>
          <a:ln>
            <a:noFill/>
          </a:ln>
        </p:spPr>
      </p:pic>
      <p:sp>
        <p:nvSpPr>
          <p:cNvPr id="243" name="CustomShape 1"/>
          <p:cNvSpPr/>
          <p:nvPr/>
        </p:nvSpPr>
        <p:spPr>
          <a:xfrm>
            <a:off x="846000" y="4162320"/>
            <a:ext cx="3204720" cy="315720"/>
          </a:xfrm>
          <a:prstGeom prst="rect">
            <a:avLst/>
          </a:prstGeom>
          <a:noFill/>
          <a:ln>
            <a:noFill/>
          </a:ln>
        </p:spPr>
        <p:style>
          <a:lnRef idx="0"/>
          <a:fillRef idx="0"/>
          <a:effectRef idx="0"/>
          <a:fontRef idx="minor"/>
        </p:style>
        <p:txBody>
          <a:bodyPr lIns="90000" rIns="90000" tIns="45000" bIns="45000"/>
          <a:p>
            <a:pPr>
              <a:lnSpc>
                <a:spcPct val="100000"/>
              </a:lnSpc>
            </a:pPr>
            <a:r>
              <a:rPr b="1" lang="en-CA" sz="1700" spc="-1" strike="noStrike">
                <a:solidFill>
                  <a:srgbClr val="f7a209"/>
                </a:solidFill>
                <a:uFill>
                  <a:solidFill>
                    <a:srgbClr val="ffffff"/>
                  </a:solidFill>
                </a:uFill>
                <a:latin typeface="Calibri"/>
                <a:ea typeface="ＭＳ Ｐゴシック"/>
              </a:rPr>
              <a:t>UBC Library Research Commons</a:t>
            </a:r>
            <a:endParaRPr b="0" lang="en-CA" sz="1700" spc="-1" strike="noStrike">
              <a:solidFill>
                <a:srgbClr val="000000"/>
              </a:solidFill>
              <a:uFill>
                <a:solidFill>
                  <a:srgbClr val="ffffff"/>
                </a:solidFill>
              </a:uFill>
              <a:latin typeface="Arial"/>
            </a:endParaRPr>
          </a:p>
        </p:txBody>
      </p:sp>
      <p:sp>
        <p:nvSpPr>
          <p:cNvPr id="244" name="CustomShape 2"/>
          <p:cNvSpPr/>
          <p:nvPr/>
        </p:nvSpPr>
        <p:spPr>
          <a:xfrm>
            <a:off x="2298600" y="4869000"/>
            <a:ext cx="5959080" cy="837720"/>
          </a:xfrm>
          <a:prstGeom prst="rect">
            <a:avLst/>
          </a:prstGeom>
          <a:noFill/>
          <a:ln>
            <a:noFill/>
          </a:ln>
        </p:spPr>
        <p:style>
          <a:lnRef idx="0"/>
          <a:fillRef idx="0"/>
          <a:effectRef idx="0"/>
          <a:fontRef idx="minor"/>
        </p:style>
        <p:txBody>
          <a:bodyPr lIns="90000" rIns="90000" tIns="45000" bIns="45000"/>
          <a:p>
            <a:pPr algn="r">
              <a:lnSpc>
                <a:spcPct val="100000"/>
              </a:lnSpc>
            </a:pPr>
            <a:r>
              <a:rPr b="1" lang="en-CA" sz="3200" spc="-1" strike="noStrike">
                <a:solidFill>
                  <a:srgbClr val="000000"/>
                </a:solidFill>
                <a:uFill>
                  <a:solidFill>
                    <a:srgbClr val="ffffff"/>
                  </a:solidFill>
                </a:uFill>
                <a:latin typeface="Calibri"/>
              </a:rPr>
              <a:t>Getting Started with NVivo</a:t>
            </a:r>
            <a:br/>
            <a:r>
              <a:rPr b="1" lang="en-CA" sz="1800" spc="-1" strike="noStrike">
                <a:solidFill>
                  <a:srgbClr val="000000"/>
                </a:solidFill>
                <a:uFill>
                  <a:solidFill>
                    <a:srgbClr val="ffffff"/>
                  </a:solidFill>
                </a:uFill>
                <a:latin typeface="Calibri"/>
              </a:rPr>
              <a:t>2020</a:t>
            </a:r>
            <a:endParaRPr b="0" lang="en-CA"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Content Placeholder 4" descr=""/>
          <p:cNvPicPr/>
          <p:nvPr/>
        </p:nvPicPr>
        <p:blipFill>
          <a:blip r:embed="rId1"/>
          <a:stretch/>
        </p:blipFill>
        <p:spPr>
          <a:xfrm>
            <a:off x="2010240" y="0"/>
            <a:ext cx="7133400" cy="5910840"/>
          </a:xfrm>
          <a:prstGeom prst="rect">
            <a:avLst/>
          </a:prstGeom>
          <a:ln>
            <a:noFill/>
          </a:ln>
        </p:spPr>
      </p:pic>
      <p:sp>
        <p:nvSpPr>
          <p:cNvPr id="283" name="TextShape 1"/>
          <p:cNvSpPr txBox="1"/>
          <p:nvPr/>
        </p:nvSpPr>
        <p:spPr>
          <a:xfrm>
            <a:off x="0" y="1444680"/>
            <a:ext cx="2160000" cy="782640"/>
          </a:xfrm>
          <a:prstGeom prst="rect">
            <a:avLst/>
          </a:prstGeom>
          <a:noFill/>
          <a:ln>
            <a:noFill/>
          </a:ln>
        </p:spPr>
        <p:txBody>
          <a:bodyPr lIns="90000" rIns="90000" tIns="45000" bIns="45000"/>
          <a:p>
            <a:pPr algn="ctr">
              <a:lnSpc>
                <a:spcPct val="100000"/>
              </a:lnSpc>
            </a:pPr>
            <a:r>
              <a:rPr b="0" lang="es-CL" sz="3600" spc="-1" strike="noStrike">
                <a:solidFill>
                  <a:srgbClr val="000000"/>
                </a:solidFill>
                <a:uFill>
                  <a:solidFill>
                    <a:srgbClr val="ffffff"/>
                  </a:solidFill>
                </a:uFill>
                <a:latin typeface="Calibri"/>
                <a:ea typeface="ＭＳ Ｐゴシック"/>
              </a:rPr>
              <a:t>How do I approach my research project?</a:t>
            </a:r>
            <a:endParaRPr b="0" lang="es-CL" sz="3600" spc="-1" strike="noStrike">
              <a:solidFill>
                <a:srgbClr val="000000"/>
              </a:solidFill>
              <a:uFill>
                <a:solidFill>
                  <a:srgbClr val="ffffff"/>
                </a:solidFill>
              </a:uFill>
              <a:latin typeface="Calibri"/>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457200" y="274680"/>
            <a:ext cx="8229240" cy="1142640"/>
          </a:xfrm>
          <a:prstGeom prst="rect">
            <a:avLst/>
          </a:prstGeom>
          <a:noFill/>
          <a:ln>
            <a:noFill/>
          </a:ln>
        </p:spPr>
        <p:txBody>
          <a:bodyPr lIns="90000" rIns="90000" tIns="45000" bIns="45000"/>
          <a:p>
            <a:endParaRPr b="0" lang="es-CL" sz="1800" spc="-1" strike="noStrike">
              <a:solidFill>
                <a:srgbClr val="000000"/>
              </a:solidFill>
              <a:uFill>
                <a:solidFill>
                  <a:srgbClr val="ffffff"/>
                </a:solidFill>
              </a:uFill>
              <a:latin typeface="Calibri"/>
            </a:endParaRPr>
          </a:p>
        </p:txBody>
      </p:sp>
      <p:sp>
        <p:nvSpPr>
          <p:cNvPr id="285" name="TextShape 2"/>
          <p:cNvSpPr txBox="1"/>
          <p:nvPr/>
        </p:nvSpPr>
        <p:spPr>
          <a:xfrm>
            <a:off x="457200" y="2188080"/>
            <a:ext cx="8229240" cy="4525560"/>
          </a:xfrm>
          <a:prstGeom prst="rect">
            <a:avLst/>
          </a:prstGeom>
          <a:noFill/>
          <a:ln>
            <a:noFill/>
          </a:ln>
        </p:spPr>
        <p:txBody>
          <a:bodyPr lIns="90000" rIns="90000" tIns="45000" bIns="45000"/>
          <a:p>
            <a:endParaRPr b="0" lang="es-CL" sz="3200" spc="-1" strike="noStrike">
              <a:solidFill>
                <a:srgbClr val="000000"/>
              </a:solidFill>
              <a:uFill>
                <a:solidFill>
                  <a:srgbClr val="ffffff"/>
                </a:solidFill>
              </a:uFill>
              <a:latin typeface="Calibri"/>
            </a:endParaRPr>
          </a:p>
        </p:txBody>
      </p:sp>
      <p:pic>
        <p:nvPicPr>
          <p:cNvPr id="286" name="Picture 3" descr=""/>
          <p:cNvPicPr/>
          <p:nvPr/>
        </p:nvPicPr>
        <p:blipFill>
          <a:blip r:embed="rId1"/>
          <a:stretch/>
        </p:blipFill>
        <p:spPr>
          <a:xfrm>
            <a:off x="0" y="0"/>
            <a:ext cx="9252000" cy="6857640"/>
          </a:xfrm>
          <a:prstGeom prst="rect">
            <a:avLst/>
          </a:prstGeom>
          <a:ln>
            <a:noFill/>
          </a:ln>
        </p:spPr>
      </p:pic>
      <p:sp>
        <p:nvSpPr>
          <p:cNvPr id="287" name="CustomShape 3"/>
          <p:cNvSpPr/>
          <p:nvPr/>
        </p:nvSpPr>
        <p:spPr>
          <a:xfrm>
            <a:off x="5776560" y="5589360"/>
            <a:ext cx="2880360" cy="642240"/>
          </a:xfrm>
          <a:prstGeom prst="rect">
            <a:avLst/>
          </a:prstGeom>
          <a:noFill/>
          <a:ln>
            <a:noFill/>
          </a:ln>
        </p:spPr>
        <p:style>
          <a:lnRef idx="0"/>
          <a:fillRef idx="0"/>
          <a:effectRef idx="0"/>
          <a:fontRef idx="minor"/>
        </p:style>
        <p:txBody>
          <a:bodyPr wrap="none" lIns="0" rIns="0" tIns="0" bIns="0" anchor="b"/>
          <a:p>
            <a:pPr>
              <a:lnSpc>
                <a:spcPct val="100000"/>
              </a:lnSpc>
            </a:pPr>
            <a:r>
              <a:rPr b="0" lang="en-CA" sz="1690" spc="-1" strike="noStrike">
                <a:solidFill>
                  <a:srgbClr val="333333"/>
                </a:solidFill>
                <a:uFill>
                  <a:solidFill>
                    <a:srgbClr val="ffffff"/>
                  </a:solidFill>
                </a:uFill>
                <a:latin typeface="Klavika Medium"/>
              </a:rPr>
              <a:t>(</a:t>
            </a:r>
            <a:r>
              <a:rPr b="0" lang="en-CA" sz="1690" spc="-1" strike="noStrike" u="sng">
                <a:solidFill>
                  <a:srgbClr val="0000ff"/>
                </a:solidFill>
                <a:uFill>
                  <a:solidFill>
                    <a:srgbClr val="ffffff"/>
                  </a:solidFill>
                </a:uFill>
                <a:latin typeface="Klavika Medium"/>
                <a:hlinkClick r:id="rId2"/>
              </a:rPr>
              <a:t>Silver &amp; </a:t>
            </a:r>
            <a:r>
              <a:rPr b="0" lang="en-CA" sz="1690" spc="-1" strike="noStrike" u="sng">
                <a:solidFill>
                  <a:srgbClr val="0000ff"/>
                </a:solidFill>
                <a:uFill>
                  <a:solidFill>
                    <a:srgbClr val="ffffff"/>
                  </a:solidFill>
                </a:uFill>
                <a:latin typeface="Klavika Medium"/>
                <a:hlinkClick r:id="rId3"/>
              </a:rPr>
              <a:t>Lewins</a:t>
            </a:r>
            <a:r>
              <a:rPr b="0" lang="en-CA" sz="1690" spc="-1" strike="noStrike" u="sng">
                <a:solidFill>
                  <a:srgbClr val="0000ff"/>
                </a:solidFill>
                <a:uFill>
                  <a:solidFill>
                    <a:srgbClr val="ffffff"/>
                  </a:solidFill>
                </a:uFill>
                <a:latin typeface="Klavika Medium"/>
                <a:hlinkClick r:id="rId4"/>
              </a:rPr>
              <a:t>, 2014</a:t>
            </a:r>
            <a:r>
              <a:rPr b="0" lang="en-CA" sz="1690" spc="-1" strike="noStrike">
                <a:solidFill>
                  <a:srgbClr val="333333"/>
                </a:solidFill>
                <a:uFill>
                  <a:solidFill>
                    <a:srgbClr val="ffffff"/>
                  </a:solidFill>
                </a:uFill>
                <a:latin typeface="Klavika Medium"/>
              </a:rPr>
              <a:t>; </a:t>
            </a:r>
            <a:r>
              <a:rPr b="0" lang="en-CA" sz="1690" spc="-1" strike="noStrike" u="sng">
                <a:solidFill>
                  <a:srgbClr val="0000ff"/>
                </a:solidFill>
                <a:uFill>
                  <a:solidFill>
                    <a:srgbClr val="ffffff"/>
                  </a:solidFill>
                </a:uFill>
                <a:latin typeface="Klavika Medium"/>
                <a:hlinkClick r:id="rId5"/>
              </a:rPr>
              <a:t>Silver, 2018</a:t>
            </a:r>
            <a:r>
              <a:rPr b="0" lang="en-CA" sz="1690" spc="-1" strike="noStrike">
                <a:solidFill>
                  <a:srgbClr val="333333"/>
                </a:solidFill>
                <a:uFill>
                  <a:solidFill>
                    <a:srgbClr val="ffffff"/>
                  </a:solidFill>
                </a:uFill>
                <a:latin typeface="Klavika Medium"/>
              </a:rPr>
              <a:t>)</a:t>
            </a:r>
            <a:endParaRPr b="0" lang="en-CA" sz="169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Organizing Qualitative Data</a:t>
            </a:r>
            <a:endParaRPr b="0" lang="es-CL" sz="4400" spc="-1" strike="noStrike">
              <a:solidFill>
                <a:srgbClr val="000000"/>
              </a:solidFill>
              <a:uFill>
                <a:solidFill>
                  <a:srgbClr val="ffffff"/>
                </a:solidFill>
              </a:uFill>
              <a:latin typeface="Calibri"/>
            </a:endParaRPr>
          </a:p>
        </p:txBody>
      </p:sp>
      <p:pic>
        <p:nvPicPr>
          <p:cNvPr id="289" name="Content Placeholder 15" descr=""/>
          <p:cNvPicPr/>
          <p:nvPr/>
        </p:nvPicPr>
        <p:blipFill>
          <a:blip r:embed="rId1"/>
          <a:stretch/>
        </p:blipFill>
        <p:spPr>
          <a:xfrm>
            <a:off x="611640" y="1268640"/>
            <a:ext cx="7488360" cy="466308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323640" y="8352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Benefits</a:t>
            </a:r>
            <a:endParaRPr b="0" lang="es-CL" sz="4400" spc="-1" strike="noStrike">
              <a:solidFill>
                <a:srgbClr val="000000"/>
              </a:solidFill>
              <a:uFill>
                <a:solidFill>
                  <a:srgbClr val="ffffff"/>
                </a:solidFill>
              </a:uFill>
              <a:latin typeface="Calibri"/>
            </a:endParaRPr>
          </a:p>
        </p:txBody>
      </p:sp>
      <p:sp>
        <p:nvSpPr>
          <p:cNvPr id="291"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BC3C1369-64BE-45A0-8A33-A6E673BD308B}"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pic>
        <p:nvPicPr>
          <p:cNvPr id="292" name="Content Placeholder 5" descr=""/>
          <p:cNvPicPr/>
          <p:nvPr/>
        </p:nvPicPr>
        <p:blipFill>
          <a:blip r:embed="rId1"/>
          <a:stretch/>
        </p:blipFill>
        <p:spPr>
          <a:xfrm>
            <a:off x="1134000" y="1412640"/>
            <a:ext cx="6876000" cy="4231080"/>
          </a:xfrm>
          <a:prstGeom prst="rect">
            <a:avLst/>
          </a:prstGeom>
          <a:ln>
            <a:noFill/>
          </a:ln>
        </p:spPr>
      </p:pic>
      <p:sp>
        <p:nvSpPr>
          <p:cNvPr id="293" name="Line 3"/>
          <p:cNvSpPr/>
          <p:nvPr/>
        </p:nvSpPr>
        <p:spPr>
          <a:xfrm>
            <a:off x="1619640" y="2348640"/>
            <a:ext cx="720000" cy="360"/>
          </a:xfrm>
          <a:prstGeom prst="line">
            <a:avLst/>
          </a:prstGeom>
          <a:ln>
            <a:round/>
          </a:ln>
        </p:spPr>
        <p:style>
          <a:lnRef idx="2">
            <a:schemeClr val="accent1"/>
          </a:lnRef>
          <a:fillRef idx="0">
            <a:schemeClr val="accent1"/>
          </a:fillRef>
          <a:effectRef idx="1">
            <a:schemeClr val="accent1"/>
          </a:effectRef>
          <a:fontRef idx="minor"/>
        </p:style>
      </p:sp>
      <p:sp>
        <p:nvSpPr>
          <p:cNvPr id="294" name="Line 4"/>
          <p:cNvSpPr/>
          <p:nvPr/>
        </p:nvSpPr>
        <p:spPr>
          <a:xfrm>
            <a:off x="5652000" y="2348640"/>
            <a:ext cx="1152000" cy="360"/>
          </a:xfrm>
          <a:prstGeom prst="line">
            <a:avLst/>
          </a:prstGeom>
          <a:ln>
            <a:round/>
          </a:ln>
        </p:spPr>
        <p:style>
          <a:lnRef idx="2">
            <a:schemeClr val="accent1"/>
          </a:lnRef>
          <a:fillRef idx="0">
            <a:schemeClr val="accent1"/>
          </a:fillRef>
          <a:effectRef idx="1">
            <a:schemeClr val="accent1"/>
          </a:effectRef>
          <a:fontRef idx="minor"/>
        </p:style>
      </p:sp>
      <p:sp>
        <p:nvSpPr>
          <p:cNvPr id="295" name="Line 5"/>
          <p:cNvSpPr/>
          <p:nvPr/>
        </p:nvSpPr>
        <p:spPr>
          <a:xfrm>
            <a:off x="2483640" y="4509000"/>
            <a:ext cx="432000" cy="360"/>
          </a:xfrm>
          <a:prstGeom prst="line">
            <a:avLst/>
          </a:prstGeom>
          <a:ln>
            <a:round/>
          </a:ln>
        </p:spPr>
        <p:style>
          <a:lnRef idx="2">
            <a:schemeClr val="accent1"/>
          </a:lnRef>
          <a:fillRef idx="0">
            <a:schemeClr val="accent1"/>
          </a:fillRef>
          <a:effectRef idx="1">
            <a:schemeClr val="accent1"/>
          </a:effectRef>
          <a:fontRef idx="minor"/>
        </p:style>
      </p:sp>
      <p:sp>
        <p:nvSpPr>
          <p:cNvPr id="296" name="Line 6"/>
          <p:cNvSpPr/>
          <p:nvPr/>
        </p:nvSpPr>
        <p:spPr>
          <a:xfrm>
            <a:off x="6084000" y="4221000"/>
            <a:ext cx="1440000" cy="360"/>
          </a:xfrm>
          <a:prstGeom prst="line">
            <a:avLst/>
          </a:prstGeom>
          <a:ln>
            <a:round/>
          </a:ln>
        </p:spPr>
        <p:style>
          <a:lnRef idx="2">
            <a:schemeClr val="accent1"/>
          </a:lnRef>
          <a:fillRef idx="0">
            <a:schemeClr val="accent1"/>
          </a:fillRef>
          <a:effectRef idx="1">
            <a:schemeClr val="accent1"/>
          </a:effectRef>
          <a:fontRef idx="minor"/>
        </p:style>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7" name="TextShape 1"/>
          <p:cNvSpPr txBox="1"/>
          <p:nvPr/>
        </p:nvSpPr>
        <p:spPr>
          <a:xfrm>
            <a:off x="1094760" y="260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Built-in transcription capabilities </a:t>
            </a:r>
            <a:endParaRPr b="0" lang="es-CL" sz="4400" spc="-1" strike="noStrike">
              <a:solidFill>
                <a:srgbClr val="000000"/>
              </a:solidFill>
              <a:uFill>
                <a:solidFill>
                  <a:srgbClr val="ffffff"/>
                </a:solidFill>
              </a:uFill>
              <a:latin typeface="Calibri"/>
            </a:endParaRPr>
          </a:p>
        </p:txBody>
      </p:sp>
      <p:sp>
        <p:nvSpPr>
          <p:cNvPr id="298"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2329F204-0BD5-4F21-A729-B065075B09F8}"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299" name="CustomShape 3"/>
          <p:cNvSpPr/>
          <p:nvPr/>
        </p:nvSpPr>
        <p:spPr>
          <a:xfrm>
            <a:off x="1441800" y="1124640"/>
            <a:ext cx="2287080" cy="2287440"/>
          </a:xfrm>
          <a:prstGeom prst="circularArrow">
            <a:avLst>
              <a:gd name="adj1" fmla="val 10980"/>
              <a:gd name="adj2" fmla="val 1142322"/>
              <a:gd name="adj3" fmla="val 4500000"/>
              <a:gd name="adj4" fmla="val 10800000"/>
              <a:gd name="adj5" fmla="val 12500"/>
            </a:avLst>
          </a:prstGeom>
          <a:gradFill>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sp>
      <p:sp>
        <p:nvSpPr>
          <p:cNvPr id="300" name="CustomShape 4"/>
          <p:cNvSpPr/>
          <p:nvPr/>
        </p:nvSpPr>
        <p:spPr>
          <a:xfrm>
            <a:off x="1947240" y="1950840"/>
            <a:ext cx="1270800" cy="635040"/>
          </a:xfrm>
          <a:prstGeom prst="rect">
            <a:avLst/>
          </a:prstGeom>
          <a:noFill/>
          <a:ln>
            <a:noFill/>
          </a:ln>
        </p:spPr>
        <p:style>
          <a:lnRef idx="0"/>
          <a:fillRef idx="0"/>
          <a:effectRef idx="0"/>
          <a:fontRef idx="minor"/>
        </p:style>
        <p:txBody>
          <a:bodyPr lIns="13320" rIns="13320" tIns="13320" bIns="13320" anchor="ctr"/>
          <a:p>
            <a:pPr algn="ctr">
              <a:lnSpc>
                <a:spcPct val="90000"/>
              </a:lnSpc>
              <a:spcAft>
                <a:spcPts val="734"/>
              </a:spcAft>
            </a:pPr>
            <a:r>
              <a:rPr b="0" lang="en-CA" sz="2100" spc="-1" strike="noStrike">
                <a:solidFill>
                  <a:srgbClr val="000000"/>
                </a:solidFill>
                <a:uFill>
                  <a:solidFill>
                    <a:srgbClr val="ffffff"/>
                  </a:solidFill>
                </a:uFill>
                <a:latin typeface="Calibri"/>
              </a:rPr>
              <a:t>Audio or Video file</a:t>
            </a:r>
            <a:endParaRPr b="0" lang="en-CA" sz="2100" spc="-1" strike="noStrike">
              <a:solidFill>
                <a:srgbClr val="000000"/>
              </a:solidFill>
              <a:uFill>
                <a:solidFill>
                  <a:srgbClr val="ffffff"/>
                </a:solidFill>
              </a:uFill>
              <a:latin typeface="Arial"/>
            </a:endParaRPr>
          </a:p>
        </p:txBody>
      </p:sp>
      <p:sp>
        <p:nvSpPr>
          <p:cNvPr id="301" name="CustomShape 5"/>
          <p:cNvSpPr/>
          <p:nvPr/>
        </p:nvSpPr>
        <p:spPr>
          <a:xfrm>
            <a:off x="806400" y="2439360"/>
            <a:ext cx="2287080" cy="2287440"/>
          </a:xfrm>
          <a:prstGeom prst="leftCircularArrow">
            <a:avLst>
              <a:gd name="adj1" fmla="val 10980"/>
              <a:gd name="adj2" fmla="val 1142322"/>
              <a:gd name="adj3" fmla="val 6300000"/>
              <a:gd name="adj4" fmla="val 18900000"/>
              <a:gd name="adj5" fmla="val 12500"/>
            </a:avLst>
          </a:prstGeom>
          <a:gradFill>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sp>
      <p:sp>
        <p:nvSpPr>
          <p:cNvPr id="302" name="CustomShape 6"/>
          <p:cNvSpPr/>
          <p:nvPr/>
        </p:nvSpPr>
        <p:spPr>
          <a:xfrm>
            <a:off x="1314360" y="3272760"/>
            <a:ext cx="1270800" cy="635040"/>
          </a:xfrm>
          <a:prstGeom prst="rect">
            <a:avLst/>
          </a:prstGeom>
          <a:noFill/>
          <a:ln>
            <a:noFill/>
          </a:ln>
        </p:spPr>
        <p:style>
          <a:lnRef idx="0"/>
          <a:fillRef idx="0"/>
          <a:effectRef idx="0"/>
          <a:fontRef idx="minor"/>
        </p:style>
        <p:txBody>
          <a:bodyPr lIns="13320" rIns="13320" tIns="13320" bIns="13320" anchor="ctr"/>
          <a:p>
            <a:pPr algn="ctr">
              <a:lnSpc>
                <a:spcPct val="90000"/>
              </a:lnSpc>
              <a:spcAft>
                <a:spcPts val="734"/>
              </a:spcAft>
            </a:pPr>
            <a:r>
              <a:rPr b="0" lang="en-CA" sz="2100" spc="-1" strike="noStrike">
                <a:solidFill>
                  <a:srgbClr val="000000"/>
                </a:solidFill>
                <a:uFill>
                  <a:solidFill>
                    <a:srgbClr val="ffffff"/>
                  </a:solidFill>
                </a:uFill>
                <a:latin typeface="Calibri"/>
              </a:rPr>
              <a:t>Transcribe in NVivo</a:t>
            </a:r>
            <a:endParaRPr b="0" lang="en-CA" sz="2100" spc="-1" strike="noStrike">
              <a:solidFill>
                <a:srgbClr val="000000"/>
              </a:solidFill>
              <a:uFill>
                <a:solidFill>
                  <a:srgbClr val="ffffff"/>
                </a:solidFill>
              </a:uFill>
              <a:latin typeface="Arial"/>
            </a:endParaRPr>
          </a:p>
        </p:txBody>
      </p:sp>
      <p:sp>
        <p:nvSpPr>
          <p:cNvPr id="303" name="CustomShape 7"/>
          <p:cNvSpPr/>
          <p:nvPr/>
        </p:nvSpPr>
        <p:spPr>
          <a:xfrm>
            <a:off x="1604520" y="3911040"/>
            <a:ext cx="1964880" cy="1965600"/>
          </a:xfrm>
          <a:prstGeom prst="blockArc">
            <a:avLst>
              <a:gd name="adj1" fmla="val 13500000"/>
              <a:gd name="adj2" fmla="val 10800000"/>
              <a:gd name="adj3" fmla="val 12740"/>
            </a:avLst>
          </a:prstGeom>
          <a:gradFill>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sp>
      <p:sp>
        <p:nvSpPr>
          <p:cNvPr id="304" name="CustomShape 8"/>
          <p:cNvSpPr/>
          <p:nvPr/>
        </p:nvSpPr>
        <p:spPr>
          <a:xfrm>
            <a:off x="1950120" y="4596840"/>
            <a:ext cx="1270800" cy="635040"/>
          </a:xfrm>
          <a:prstGeom prst="rect">
            <a:avLst/>
          </a:prstGeom>
          <a:noFill/>
          <a:ln>
            <a:noFill/>
          </a:ln>
        </p:spPr>
        <p:style>
          <a:lnRef idx="0"/>
          <a:fillRef idx="0"/>
          <a:effectRef idx="0"/>
          <a:fontRef idx="minor"/>
        </p:style>
        <p:txBody>
          <a:bodyPr lIns="13320" rIns="13320" tIns="13320" bIns="13320" anchor="ctr"/>
          <a:p>
            <a:pPr algn="ctr">
              <a:lnSpc>
                <a:spcPct val="90000"/>
              </a:lnSpc>
              <a:spcAft>
                <a:spcPts val="734"/>
              </a:spcAft>
            </a:pPr>
            <a:r>
              <a:rPr b="0" lang="en-CA" sz="2100" spc="-1" strike="noStrike">
                <a:solidFill>
                  <a:srgbClr val="000000"/>
                </a:solidFill>
                <a:uFill>
                  <a:solidFill>
                    <a:srgbClr val="ffffff"/>
                  </a:solidFill>
                </a:uFill>
                <a:latin typeface="Calibri"/>
              </a:rPr>
              <a:t>Text</a:t>
            </a:r>
            <a:endParaRPr b="0" lang="en-CA" sz="2100" spc="-1" strike="noStrike">
              <a:solidFill>
                <a:srgbClr val="000000"/>
              </a:solidFill>
              <a:uFill>
                <a:solidFill>
                  <a:srgbClr val="ffffff"/>
                </a:solidFill>
              </a:uFill>
              <a:latin typeface="Arial"/>
            </a:endParaRPr>
          </a:p>
        </p:txBody>
      </p:sp>
      <p:pic>
        <p:nvPicPr>
          <p:cNvPr id="305" name="Picture 4" descr=""/>
          <p:cNvPicPr/>
          <p:nvPr/>
        </p:nvPicPr>
        <p:blipFill>
          <a:blip r:embed="rId1"/>
          <a:stretch/>
        </p:blipFill>
        <p:spPr>
          <a:xfrm>
            <a:off x="4334400" y="1196640"/>
            <a:ext cx="3536640" cy="1944000"/>
          </a:xfrm>
          <a:prstGeom prst="rect">
            <a:avLst/>
          </a:prstGeom>
          <a:ln>
            <a:noFill/>
          </a:ln>
        </p:spPr>
      </p:pic>
      <p:sp>
        <p:nvSpPr>
          <p:cNvPr id="306" name="CustomShape 9"/>
          <p:cNvSpPr/>
          <p:nvPr/>
        </p:nvSpPr>
        <p:spPr>
          <a:xfrm>
            <a:off x="5580000" y="3218400"/>
            <a:ext cx="1079640" cy="570240"/>
          </a:xfrm>
          <a:prstGeom prst="down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307" name="Picture 10" descr=""/>
          <p:cNvPicPr/>
          <p:nvPr/>
        </p:nvPicPr>
        <p:blipFill>
          <a:blip r:embed="rId2"/>
          <a:stretch/>
        </p:blipFill>
        <p:spPr>
          <a:xfrm>
            <a:off x="4317120" y="3885120"/>
            <a:ext cx="3707640" cy="21535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Cautions</a:t>
            </a:r>
            <a:endParaRPr b="0" lang="es-CL" sz="4400" spc="-1" strike="noStrike">
              <a:solidFill>
                <a:srgbClr val="000000"/>
              </a:solidFill>
              <a:uFill>
                <a:solidFill>
                  <a:srgbClr val="ffffff"/>
                </a:solidFill>
              </a:uFill>
              <a:latin typeface="Calibri"/>
            </a:endParaRPr>
          </a:p>
        </p:txBody>
      </p:sp>
      <p:sp>
        <p:nvSpPr>
          <p:cNvPr id="309" name="TextShape 2"/>
          <p:cNvSpPr txBox="1"/>
          <p:nvPr/>
        </p:nvSpPr>
        <p:spPr>
          <a:xfrm>
            <a:off x="425520" y="1628640"/>
            <a:ext cx="8229240" cy="3877560"/>
          </a:xfrm>
          <a:prstGeom prst="rect">
            <a:avLst/>
          </a:prstGeom>
          <a:noFill/>
          <a:ln>
            <a:noFill/>
          </a:ln>
        </p:spPr>
        <p:txBody>
          <a:bodyPr lIns="90000" rIns="90000" tIns="45000" bIns="45000">
            <a:normAutofit/>
          </a:bodyPr>
          <a:p>
            <a:pPr marL="343080" indent="-342720">
              <a:lnSpc>
                <a:spcPct val="100000"/>
              </a:lnSpc>
              <a:spcBef>
                <a:spcPts val="641"/>
              </a:spcBef>
              <a:spcAft>
                <a:spcPts val="1199"/>
              </a:spcAft>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NVivo can’t tell you what or how to analyze! It’s a </a:t>
            </a:r>
            <a:r>
              <a:rPr b="0" lang="es-CL" sz="3200" spc="-1" strike="noStrike">
                <a:solidFill>
                  <a:srgbClr val="5034f8"/>
                </a:solidFill>
                <a:uFill>
                  <a:solidFill>
                    <a:srgbClr val="ffffff"/>
                  </a:solidFill>
                </a:uFill>
                <a:latin typeface="Calibri"/>
                <a:ea typeface="ＭＳ Ｐゴシック"/>
              </a:rPr>
              <a:t>translation process from analytic tasks to software tasks </a:t>
            </a:r>
            <a:r>
              <a:rPr b="0" lang="es-CL" sz="1500" spc="-1" strike="noStrike">
                <a:solidFill>
                  <a:srgbClr val="000000"/>
                </a:solidFill>
                <a:uFill>
                  <a:solidFill>
                    <a:srgbClr val="ffffff"/>
                  </a:solidFill>
                </a:uFill>
                <a:latin typeface="Calibri"/>
                <a:ea typeface="ＭＳ Ｐゴシック"/>
              </a:rPr>
              <a:t>(</a:t>
            </a:r>
            <a:r>
              <a:rPr b="0" lang="es-CL" sz="1500" spc="-1" strike="noStrike" u="sng">
                <a:solidFill>
                  <a:srgbClr val="0000ff"/>
                </a:solidFill>
                <a:uFill>
                  <a:solidFill>
                    <a:srgbClr val="ffffff"/>
                  </a:solidFill>
                </a:uFill>
                <a:latin typeface="Calibri"/>
                <a:ea typeface="ＭＳ Ｐゴシック"/>
                <a:hlinkClick r:id="rId1"/>
              </a:rPr>
              <a:t>Woolf &amp; Silver, 2017</a:t>
            </a:r>
            <a:r>
              <a:rPr b="0" lang="es-CL" sz="1500" spc="-1" strike="noStrike">
                <a:solidFill>
                  <a:srgbClr val="000000"/>
                </a:solidFill>
                <a:uFill>
                  <a:solidFill>
                    <a:srgbClr val="ffffff"/>
                  </a:solidFill>
                </a:uFill>
                <a:latin typeface="Calibri"/>
                <a:ea typeface="ＭＳ Ｐゴシック"/>
              </a:rPr>
              <a:t>).</a:t>
            </a:r>
            <a:endParaRPr b="0" lang="es-CL" sz="1500" spc="-1" strike="noStrike">
              <a:solidFill>
                <a:srgbClr val="000000"/>
              </a:solidFill>
              <a:uFill>
                <a:solidFill>
                  <a:srgbClr val="ffffff"/>
                </a:solidFill>
              </a:uFill>
              <a:latin typeface="Calibri"/>
            </a:endParaRPr>
          </a:p>
          <a:p>
            <a:pPr marL="343080" indent="-342720">
              <a:lnSpc>
                <a:spcPct val="100000"/>
              </a:lnSpc>
              <a:spcBef>
                <a:spcPts val="641"/>
              </a:spcBef>
              <a:spcAft>
                <a:spcPts val="1199"/>
              </a:spcAft>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PC and Mac are becoming more similar, but PC still has more features than Mac version</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spcAft>
                <a:spcPts val="1199"/>
              </a:spcAft>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Proprietary software (if you’re thinking about the future)</a:t>
            </a:r>
            <a:endParaRPr b="0" lang="es-CL" sz="3200" spc="-1" strike="noStrike">
              <a:solidFill>
                <a:srgbClr val="000000"/>
              </a:solidFill>
              <a:uFill>
                <a:solidFill>
                  <a:srgbClr val="ffffff"/>
                </a:solidFill>
              </a:uFill>
              <a:latin typeface="Calibri"/>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1</a:t>
            </a:r>
            <a:endParaRPr b="0" lang="es-CL" sz="4400" spc="-1" strike="noStrike">
              <a:solidFill>
                <a:srgbClr val="000000"/>
              </a:solidFill>
              <a:uFill>
                <a:solidFill>
                  <a:srgbClr val="ffffff"/>
                </a:solidFill>
              </a:uFill>
              <a:latin typeface="Calibri"/>
            </a:endParaRPr>
          </a:p>
        </p:txBody>
      </p:sp>
      <p:sp>
        <p:nvSpPr>
          <p:cNvPr id="311" name="TextShape 2"/>
          <p:cNvSpPr txBox="1"/>
          <p:nvPr/>
        </p:nvSpPr>
        <p:spPr>
          <a:xfrm>
            <a:off x="611640" y="1556640"/>
            <a:ext cx="82292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Download sample interview transcripts from RC website.</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NVivo.</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a new blank project: Give it a name and a description.</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Import the interview with Barbara.</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Check out the software interface.</a:t>
            </a:r>
            <a:endParaRPr b="0" lang="es-CL" sz="3200" spc="-1" strike="noStrike">
              <a:solidFill>
                <a:srgbClr val="000000"/>
              </a:solidFill>
              <a:uFill>
                <a:solidFill>
                  <a:srgbClr val="ffffff"/>
                </a:solidFill>
              </a:uFill>
              <a:latin typeface="Calibri"/>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115640" y="274680"/>
            <a:ext cx="7570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General: Software screenshot</a:t>
            </a:r>
            <a:endParaRPr b="0" lang="es-CL" sz="4400" spc="-1" strike="noStrike">
              <a:solidFill>
                <a:srgbClr val="000000"/>
              </a:solidFill>
              <a:uFill>
                <a:solidFill>
                  <a:srgbClr val="ffffff"/>
                </a:solidFill>
              </a:uFill>
              <a:latin typeface="Calibri"/>
            </a:endParaRPr>
          </a:p>
        </p:txBody>
      </p:sp>
      <p:pic>
        <p:nvPicPr>
          <p:cNvPr id="313" name="Picture 3" descr=""/>
          <p:cNvPicPr/>
          <p:nvPr/>
        </p:nvPicPr>
        <p:blipFill>
          <a:blip r:embed="rId1"/>
          <a:stretch/>
        </p:blipFill>
        <p:spPr>
          <a:xfrm>
            <a:off x="318240" y="1413360"/>
            <a:ext cx="8506800" cy="5316840"/>
          </a:xfrm>
          <a:prstGeom prst="rect">
            <a:avLst/>
          </a:prstGeom>
          <a:ln>
            <a:noFill/>
          </a:ln>
        </p:spPr>
      </p:pic>
      <p:sp>
        <p:nvSpPr>
          <p:cNvPr id="314" name="CustomShape 2"/>
          <p:cNvSpPr/>
          <p:nvPr/>
        </p:nvSpPr>
        <p:spPr>
          <a:xfrm>
            <a:off x="346320" y="5953680"/>
            <a:ext cx="1200960" cy="487800"/>
          </a:xfrm>
          <a:prstGeom prst="roundRect">
            <a:avLst>
              <a:gd name="adj" fmla="val 16667"/>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1" lang="en-CA" sz="1600" spc="-1" strike="noStrike">
                <a:solidFill>
                  <a:srgbClr val="ffffff"/>
                </a:solidFill>
                <a:uFill>
                  <a:solidFill>
                    <a:srgbClr val="ffffff"/>
                  </a:solidFill>
                </a:uFill>
                <a:latin typeface="Calibri"/>
              </a:rPr>
              <a:t>Navigation view</a:t>
            </a:r>
            <a:endParaRPr b="0" lang="en-CA" sz="1600" spc="-1" strike="noStrike">
              <a:solidFill>
                <a:srgbClr val="000000"/>
              </a:solidFill>
              <a:uFill>
                <a:solidFill>
                  <a:srgbClr val="ffffff"/>
                </a:solidFill>
              </a:uFill>
              <a:latin typeface="Arial"/>
            </a:endParaRPr>
          </a:p>
        </p:txBody>
      </p:sp>
      <p:sp>
        <p:nvSpPr>
          <p:cNvPr id="315" name="CustomShape 3"/>
          <p:cNvSpPr/>
          <p:nvPr/>
        </p:nvSpPr>
        <p:spPr>
          <a:xfrm>
            <a:off x="2267640" y="5517360"/>
            <a:ext cx="1295640" cy="435960"/>
          </a:xfrm>
          <a:prstGeom prst="roundRect">
            <a:avLst>
              <a:gd name="adj" fmla="val 16667"/>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List view</a:t>
            </a:r>
            <a:endParaRPr b="0" lang="en-CA" sz="1800" spc="-1" strike="noStrike">
              <a:solidFill>
                <a:srgbClr val="000000"/>
              </a:solidFill>
              <a:uFill>
                <a:solidFill>
                  <a:srgbClr val="ffffff"/>
                </a:solidFill>
              </a:uFill>
              <a:latin typeface="Arial"/>
            </a:endParaRPr>
          </a:p>
        </p:txBody>
      </p:sp>
      <p:sp>
        <p:nvSpPr>
          <p:cNvPr id="316" name="CustomShape 4"/>
          <p:cNvSpPr/>
          <p:nvPr/>
        </p:nvSpPr>
        <p:spPr>
          <a:xfrm>
            <a:off x="6039000" y="5735520"/>
            <a:ext cx="1295640" cy="435960"/>
          </a:xfrm>
          <a:prstGeom prst="roundRect">
            <a:avLst>
              <a:gd name="adj" fmla="val 16667"/>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CA" sz="1800" spc="-1" strike="noStrike">
                <a:solidFill>
                  <a:srgbClr val="ffffff"/>
                </a:solidFill>
                <a:uFill>
                  <a:solidFill>
                    <a:srgbClr val="ffffff"/>
                  </a:solidFill>
                </a:uFill>
                <a:latin typeface="Calibri"/>
              </a:rPr>
              <a:t>Detail view</a:t>
            </a:r>
            <a:endParaRPr b="0" lang="en-CA"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691640" y="404640"/>
            <a:ext cx="554436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DATA</a:t>
            </a:r>
            <a:endParaRPr b="0" lang="es-CL" sz="4400" spc="-1" strike="noStrike">
              <a:solidFill>
                <a:srgbClr val="000000"/>
              </a:solidFill>
              <a:uFill>
                <a:solidFill>
                  <a:srgbClr val="ffffff"/>
                </a:solidFill>
              </a:uFill>
              <a:latin typeface="Calibri"/>
            </a:endParaRPr>
          </a:p>
        </p:txBody>
      </p:sp>
      <p:sp>
        <p:nvSpPr>
          <p:cNvPr id="318" name="TextShape 2"/>
          <p:cNvSpPr txBox="1"/>
          <p:nvPr/>
        </p:nvSpPr>
        <p:spPr>
          <a:xfrm>
            <a:off x="914400" y="1989000"/>
            <a:ext cx="4665240" cy="2448000"/>
          </a:xfrm>
          <a:prstGeom prst="rect">
            <a:avLst/>
          </a:prstGeom>
          <a:noFill/>
          <a:ln>
            <a:noFill/>
          </a:ln>
        </p:spPr>
        <p:txBody>
          <a:bodyPr lIns="90000" rIns="90000" tIns="45000" bIns="45000"/>
          <a:p>
            <a:pPr marL="343080" indent="-342720">
              <a:lnSpc>
                <a:spcPct val="15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Files</a:t>
            </a:r>
            <a:endParaRPr b="0" lang="es-CL" sz="3200" spc="-1" strike="noStrike">
              <a:solidFill>
                <a:srgbClr val="000000"/>
              </a:solidFill>
              <a:uFill>
                <a:solidFill>
                  <a:srgbClr val="ffffff"/>
                </a:solidFill>
              </a:uFill>
              <a:latin typeface="Calibri"/>
            </a:endParaRPr>
          </a:p>
          <a:p>
            <a:pPr marL="343080" indent="-342720">
              <a:lnSpc>
                <a:spcPct val="15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File Classifications</a:t>
            </a:r>
            <a:endParaRPr b="0" lang="es-CL" sz="3200" spc="-1" strike="noStrike">
              <a:solidFill>
                <a:srgbClr val="000000"/>
              </a:solidFill>
              <a:uFill>
                <a:solidFill>
                  <a:srgbClr val="ffffff"/>
                </a:solidFill>
              </a:uFill>
              <a:latin typeface="Calibri"/>
            </a:endParaRPr>
          </a:p>
          <a:p>
            <a:pPr marL="343080" indent="-342720">
              <a:lnSpc>
                <a:spcPct val="15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Externals</a:t>
            </a:r>
            <a:endParaRPr b="0" lang="es-CL" sz="3200" spc="-1" strike="noStrike">
              <a:solidFill>
                <a:srgbClr val="000000"/>
              </a:solidFill>
              <a:uFill>
                <a:solidFill>
                  <a:srgbClr val="ffffff"/>
                </a:solidFill>
              </a:uFill>
              <a:latin typeface="Calibri"/>
            </a:endParaRPr>
          </a:p>
        </p:txBody>
      </p:sp>
      <p:pic>
        <p:nvPicPr>
          <p:cNvPr id="319" name="Picture 5" descr=""/>
          <p:cNvPicPr/>
          <p:nvPr/>
        </p:nvPicPr>
        <p:blipFill>
          <a:blip r:embed="rId1"/>
          <a:stretch/>
        </p:blipFill>
        <p:spPr>
          <a:xfrm>
            <a:off x="5076000" y="2205000"/>
            <a:ext cx="3295440" cy="20160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Files</a:t>
            </a:r>
            <a:endParaRPr b="0" lang="es-CL" sz="4400" spc="-1" strike="noStrike">
              <a:solidFill>
                <a:srgbClr val="000000"/>
              </a:solidFill>
              <a:uFill>
                <a:solidFill>
                  <a:srgbClr val="ffffff"/>
                </a:solidFill>
              </a:uFill>
              <a:latin typeface="Calibri"/>
            </a:endParaRPr>
          </a:p>
        </p:txBody>
      </p:sp>
      <p:sp>
        <p:nvSpPr>
          <p:cNvPr id="321" name="TextShape 2"/>
          <p:cNvSpPr txBox="1"/>
          <p:nvPr/>
        </p:nvSpPr>
        <p:spPr>
          <a:xfrm>
            <a:off x="467640" y="1340640"/>
            <a:ext cx="8316000" cy="4261680"/>
          </a:xfrm>
          <a:prstGeom prst="rect">
            <a:avLst/>
          </a:prstGeom>
          <a:noFill/>
          <a:ln>
            <a:noFill/>
          </a:ln>
        </p:spPr>
        <p:txBody>
          <a:bodyPr lIns="90000" rIns="90000" tIns="45000" bIns="45000">
            <a:normAutofit/>
          </a:bodyPr>
          <a:p>
            <a:pPr marL="343080" indent="-342720">
              <a:lnSpc>
                <a:spcPct val="15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Supports file types</a:t>
            </a:r>
            <a:endParaRPr b="0" lang="es-CL"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Audio (.mp3, .m4a, .wma, .wav)</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Video (.MPEG, .mp4, .avi, .wmv, .mov, </a:t>
            </a:r>
            <a:r>
              <a:rPr b="0" i="1" lang="es-CL" sz="2400" spc="-1" strike="noStrike">
                <a:solidFill>
                  <a:srgbClr val="000000"/>
                </a:solidFill>
                <a:uFill>
                  <a:solidFill>
                    <a:srgbClr val="ffffff"/>
                  </a:solidFill>
                </a:uFill>
                <a:latin typeface="Calibri"/>
                <a:ea typeface="ＭＳ Ｐゴシック"/>
              </a:rPr>
              <a:t>etc.</a:t>
            </a:r>
            <a:r>
              <a:rPr b="0" lang="es-CL" sz="2400" spc="-1" strike="noStrike">
                <a:solidFill>
                  <a:srgbClr val="000000"/>
                </a:solidFill>
                <a:uFill>
                  <a:solidFill>
                    <a:srgbClr val="ffffff"/>
                  </a:solidFill>
                </a:uFill>
                <a:latin typeface="Calibri"/>
                <a:ea typeface="ＭＳ Ｐゴシック"/>
              </a:rPr>
              <a:t>)</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Pictures (.bmp, .gif, .jpg, .png, .tiff)</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Documents (.docx, .doc, .rtf, .txt)</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Datasets (.xlsx, .xls, .txt, SurveyMonkey, Qualtrics)</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PDFs (Smart PDFs are best, though!)</a:t>
            </a:r>
            <a:endParaRPr b="0" lang="es-CL" sz="24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Information from websites/social media (via NCapture)</a:t>
            </a:r>
            <a:endParaRPr b="0" lang="es-CL" sz="2400" spc="-1" strike="noStrike">
              <a:solidFill>
                <a:srgbClr val="000000"/>
              </a:solidFill>
              <a:uFill>
                <a:solidFill>
                  <a:srgbClr val="ffffff"/>
                </a:solidFill>
              </a:uFill>
              <a:latin typeface="Calibri"/>
            </a:endParaRPr>
          </a:p>
        </p:txBody>
      </p:sp>
      <p:sp>
        <p:nvSpPr>
          <p:cNvPr id="322"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6DCC0DE5-A8C3-454F-9F81-37C4B05C0C4B}"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882720" y="260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Welcome to the </a:t>
            </a:r>
            <a:br/>
            <a:r>
              <a:rPr b="0" lang="es-CL" sz="4400" spc="-1" strike="noStrike">
                <a:solidFill>
                  <a:srgbClr val="000000"/>
                </a:solidFill>
                <a:uFill>
                  <a:solidFill>
                    <a:srgbClr val="ffffff"/>
                  </a:solidFill>
                </a:uFill>
                <a:latin typeface="Calibri"/>
                <a:ea typeface="ＭＳ Ｐゴシック"/>
              </a:rPr>
              <a:t>Research Commons!</a:t>
            </a:r>
            <a:endParaRPr b="0" lang="es-CL" sz="4400" spc="-1" strike="noStrike">
              <a:solidFill>
                <a:srgbClr val="000000"/>
              </a:solidFill>
              <a:uFill>
                <a:solidFill>
                  <a:srgbClr val="ffffff"/>
                </a:solidFill>
              </a:uFill>
              <a:latin typeface="Calibri"/>
            </a:endParaRPr>
          </a:p>
        </p:txBody>
      </p:sp>
      <p:sp>
        <p:nvSpPr>
          <p:cNvPr id="246" name="TextShape 2"/>
          <p:cNvSpPr txBox="1"/>
          <p:nvPr/>
        </p:nvSpPr>
        <p:spPr>
          <a:xfrm>
            <a:off x="457200" y="1772640"/>
            <a:ext cx="8229240" cy="3312000"/>
          </a:xfrm>
          <a:prstGeom prst="rect">
            <a:avLst/>
          </a:prstGeom>
          <a:noFill/>
          <a:ln>
            <a:noFill/>
          </a:ln>
        </p:spPr>
        <p:txBody>
          <a:bodyPr lIns="90000" rIns="90000" tIns="45000" bIns="45000"/>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Workshops and One-on-one Consultations</a:t>
            </a:r>
            <a:endParaRPr b="0" lang="es-CL" sz="2800" spc="-1" strike="noStrike">
              <a:solidFill>
                <a:srgbClr val="000000"/>
              </a:solidFill>
              <a:uFill>
                <a:solidFill>
                  <a:srgbClr val="ffffff"/>
                </a:solidFill>
              </a:uFill>
              <a:latin typeface="Calibri"/>
            </a:endParaRPr>
          </a:p>
          <a:p>
            <a:pPr lvl="1" marL="743040" indent="-28548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Thesis Formatting </a:t>
            </a:r>
            <a:endParaRPr b="0" lang="es-CL" sz="2400" spc="-1" strike="noStrike">
              <a:solidFill>
                <a:srgbClr val="000000"/>
              </a:solidFill>
              <a:uFill>
                <a:solidFill>
                  <a:srgbClr val="ffffff"/>
                </a:solidFill>
              </a:uFill>
              <a:latin typeface="Calibri"/>
            </a:endParaRPr>
          </a:p>
          <a:p>
            <a:pPr lvl="1" marL="743040" indent="-28548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Citation Management</a:t>
            </a:r>
            <a:endParaRPr b="0" lang="es-CL" sz="2400" spc="-1" strike="noStrike">
              <a:solidFill>
                <a:srgbClr val="000000"/>
              </a:solidFill>
              <a:uFill>
                <a:solidFill>
                  <a:srgbClr val="ffffff"/>
                </a:solidFill>
              </a:uFill>
              <a:latin typeface="Calibri"/>
            </a:endParaRPr>
          </a:p>
          <a:p>
            <a:pPr lvl="1" marL="743040" indent="-28548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SPSS, R</a:t>
            </a:r>
            <a:endParaRPr b="0" lang="es-CL" sz="2400" spc="-1" strike="noStrike">
              <a:solidFill>
                <a:srgbClr val="000000"/>
              </a:solidFill>
              <a:uFill>
                <a:solidFill>
                  <a:srgbClr val="ffffff"/>
                </a:solidFill>
              </a:uFill>
              <a:latin typeface="Calibri"/>
            </a:endParaRPr>
          </a:p>
          <a:p>
            <a:pPr lvl="1" marL="743040" indent="-28548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NVivo</a:t>
            </a:r>
            <a:endParaRPr b="0" lang="es-CL" sz="2400" spc="-1" strike="noStrike">
              <a:solidFill>
                <a:srgbClr val="000000"/>
              </a:solidFill>
              <a:uFill>
                <a:solidFill>
                  <a:srgbClr val="ffffff"/>
                </a:solidFill>
              </a:uFill>
              <a:latin typeface="Calibri"/>
            </a:endParaRPr>
          </a:p>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Literature Reviews (Part 1 and 2)</a:t>
            </a:r>
            <a:endParaRPr b="0" lang="es-CL" sz="2800" spc="-1" strike="noStrike">
              <a:solidFill>
                <a:srgbClr val="000000"/>
              </a:solidFill>
              <a:uFill>
                <a:solidFill>
                  <a:srgbClr val="ffffff"/>
                </a:solidFill>
              </a:uFill>
              <a:latin typeface="Calibri"/>
            </a:endParaRPr>
          </a:p>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Graduate Student Writing Community</a:t>
            </a:r>
            <a:endParaRPr b="0" lang="es-CL" sz="2800" spc="-1" strike="noStrike">
              <a:solidFill>
                <a:srgbClr val="000000"/>
              </a:solidFill>
              <a:uFill>
                <a:solidFill>
                  <a:srgbClr val="ffffff"/>
                </a:solidFill>
              </a:uFill>
              <a:latin typeface="Calibri"/>
            </a:endParaRPr>
          </a:p>
        </p:txBody>
      </p:sp>
      <p:sp>
        <p:nvSpPr>
          <p:cNvPr id="247" name="CustomShape 3"/>
          <p:cNvSpPr/>
          <p:nvPr/>
        </p:nvSpPr>
        <p:spPr>
          <a:xfrm>
            <a:off x="5213160" y="5549040"/>
            <a:ext cx="3020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i="1" lang="en-CA" sz="2000" spc="-1" strike="noStrike">
                <a:solidFill>
                  <a:srgbClr val="000000"/>
                </a:solidFill>
                <a:uFill>
                  <a:solidFill>
                    <a:srgbClr val="ffffff"/>
                  </a:solidFill>
                </a:uFill>
                <a:latin typeface="Calibri"/>
              </a:rPr>
              <a:t>Check the </a:t>
            </a:r>
            <a:r>
              <a:rPr b="0" i="1" lang="en-CA" sz="2000" spc="-1" strike="noStrike" u="sng">
                <a:solidFill>
                  <a:srgbClr val="0000ff"/>
                </a:solidFill>
                <a:uFill>
                  <a:solidFill>
                    <a:srgbClr val="ffffff"/>
                  </a:solidFill>
                </a:uFill>
                <a:latin typeface="Calibri"/>
                <a:hlinkClick r:id="rId1"/>
              </a:rPr>
              <a:t>Website</a:t>
            </a:r>
            <a:r>
              <a:rPr b="0" i="1" lang="en-CA" sz="2000" spc="-1" strike="noStrike">
                <a:solidFill>
                  <a:srgbClr val="000000"/>
                </a:solidFill>
                <a:uFill>
                  <a:solidFill>
                    <a:srgbClr val="ffffff"/>
                  </a:solidFill>
                </a:uFill>
                <a:latin typeface="Calibri"/>
              </a:rPr>
              <a:t> for more</a:t>
            </a:r>
            <a:endParaRPr b="0" lang="en-CA" sz="20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Files Classifications</a:t>
            </a:r>
            <a:endParaRPr b="0" lang="es-CL" sz="4400" spc="-1" strike="noStrike">
              <a:solidFill>
                <a:srgbClr val="000000"/>
              </a:solidFill>
              <a:uFill>
                <a:solidFill>
                  <a:srgbClr val="ffffff"/>
                </a:solidFill>
              </a:uFill>
              <a:latin typeface="Calibri"/>
            </a:endParaRPr>
          </a:p>
        </p:txBody>
      </p:sp>
      <p:sp>
        <p:nvSpPr>
          <p:cNvPr id="324" name="TextShape 2"/>
          <p:cNvSpPr txBox="1"/>
          <p:nvPr/>
        </p:nvSpPr>
        <p:spPr>
          <a:xfrm>
            <a:off x="457200" y="1772280"/>
            <a:ext cx="8316000" cy="3312360"/>
          </a:xfrm>
          <a:prstGeom prst="rect">
            <a:avLst/>
          </a:prstGeom>
          <a:noFill/>
          <a:ln>
            <a:noFill/>
          </a:ln>
        </p:spPr>
        <p:txBody>
          <a:bodyPr lIns="90000" rIns="90000" tIns="45000" bIns="45000">
            <a:normAutofit/>
          </a:bodyPr>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File classifications also allow you to </a:t>
            </a:r>
            <a:r>
              <a:rPr b="0" lang="es-CL" sz="2800" spc="-1" strike="noStrike">
                <a:solidFill>
                  <a:srgbClr val="5034f8"/>
                </a:solidFill>
                <a:uFill>
                  <a:solidFill>
                    <a:srgbClr val="ffffff"/>
                  </a:solidFill>
                </a:uFill>
                <a:latin typeface="Calibri"/>
                <a:ea typeface="ＭＳ Ｐゴシック"/>
              </a:rPr>
              <a:t>capture general information about your files</a:t>
            </a:r>
            <a:r>
              <a:rPr b="0" lang="es-CL" sz="2800" spc="-1" strike="noStrike">
                <a:solidFill>
                  <a:srgbClr val="000000"/>
                </a:solidFill>
                <a:uFill>
                  <a:solidFill>
                    <a:srgbClr val="ffffff"/>
                  </a:solidFill>
                </a:uFill>
                <a:latin typeface="Calibri"/>
                <a:ea typeface="ＭＳ Ｐゴシック"/>
              </a:rPr>
              <a:t>—for example, date of publication, issue, volume.</a:t>
            </a:r>
            <a:endParaRPr b="0" lang="es-CL" sz="2800" spc="-1" strike="noStrike">
              <a:solidFill>
                <a:srgbClr val="000000"/>
              </a:solidFill>
              <a:uFill>
                <a:solidFill>
                  <a:srgbClr val="ffffff"/>
                </a:solidFill>
              </a:uFill>
              <a:latin typeface="Calibri"/>
            </a:endParaRPr>
          </a:p>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If you conduct a literature review, you can import the literature references into NVivo—the </a:t>
            </a:r>
            <a:r>
              <a:rPr b="0" lang="es-CL" sz="2800" spc="-1" strike="noStrike">
                <a:solidFill>
                  <a:srgbClr val="5034f8"/>
                </a:solidFill>
                <a:uFill>
                  <a:solidFill>
                    <a:srgbClr val="ffffff"/>
                  </a:solidFill>
                </a:uFill>
                <a:latin typeface="Calibri"/>
                <a:ea typeface="ＭＳ Ｐゴシック"/>
              </a:rPr>
              <a:t>bibliographical data</a:t>
            </a:r>
            <a:r>
              <a:rPr b="0" lang="es-CL" sz="2800" spc="-1" strike="noStrike">
                <a:solidFill>
                  <a:srgbClr val="000000"/>
                </a:solidFill>
                <a:uFill>
                  <a:solidFill>
                    <a:srgbClr val="ffffff"/>
                  </a:solidFill>
                </a:uFill>
                <a:latin typeface="Calibri"/>
                <a:ea typeface="ＭＳ Ｐゴシック"/>
              </a:rPr>
              <a:t> is stored using 'file classifications'.</a:t>
            </a:r>
            <a:endParaRPr b="0" lang="es-CL" sz="2800" spc="-1" strike="noStrike">
              <a:solidFill>
                <a:srgbClr val="000000"/>
              </a:solidFill>
              <a:uFill>
                <a:solidFill>
                  <a:srgbClr val="ffffff"/>
                </a:solidFill>
              </a:uFill>
              <a:latin typeface="Calibri"/>
            </a:endParaRPr>
          </a:p>
        </p:txBody>
      </p:sp>
      <p:sp>
        <p:nvSpPr>
          <p:cNvPr id="325"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1851DE75-DCF9-4E98-99DE-4AD3B0516356}"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Externals</a:t>
            </a:r>
            <a:endParaRPr b="0" lang="es-CL" sz="4400" spc="-1" strike="noStrike">
              <a:solidFill>
                <a:srgbClr val="000000"/>
              </a:solidFill>
              <a:uFill>
                <a:solidFill>
                  <a:srgbClr val="ffffff"/>
                </a:solidFill>
              </a:uFill>
              <a:latin typeface="Calibri"/>
            </a:endParaRPr>
          </a:p>
        </p:txBody>
      </p:sp>
      <p:sp>
        <p:nvSpPr>
          <p:cNvPr id="327" name="TextShape 2"/>
          <p:cNvSpPr txBox="1"/>
          <p:nvPr/>
        </p:nvSpPr>
        <p:spPr>
          <a:xfrm>
            <a:off x="457200" y="1783440"/>
            <a:ext cx="8229240" cy="4165560"/>
          </a:xfrm>
          <a:prstGeom prst="rect">
            <a:avLst/>
          </a:prstGeom>
          <a:noFill/>
          <a:ln>
            <a:noFill/>
          </a:ln>
        </p:spPr>
        <p:txBody>
          <a:bodyPr lIns="90000" rIns="90000" tIns="45000" bIns="45000"/>
          <a:p>
            <a:pPr marL="343080" indent="-342720">
              <a:lnSpc>
                <a:spcPct val="100000"/>
              </a:lnSpc>
              <a:spcBef>
                <a:spcPts val="641"/>
              </a:spcBef>
              <a:spcAft>
                <a:spcPts val="1199"/>
              </a:spcAft>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Externals are ‘proxies’ for the material you cannot import into NVivo</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spcAft>
                <a:spcPts val="1199"/>
              </a:spcAft>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Books</a:t>
            </a:r>
            <a:endParaRPr b="0" lang="es-CL" sz="2800" spc="-1" strike="noStrike">
              <a:solidFill>
                <a:srgbClr val="000000"/>
              </a:solidFill>
              <a:uFill>
                <a:solidFill>
                  <a:srgbClr val="ffffff"/>
                </a:solidFill>
              </a:uFill>
              <a:latin typeface="Calibri"/>
            </a:endParaRPr>
          </a:p>
          <a:p>
            <a:pPr lvl="1" marL="743040" indent="-285480">
              <a:lnSpc>
                <a:spcPct val="100000"/>
              </a:lnSpc>
              <a:spcBef>
                <a:spcPts val="561"/>
              </a:spcBef>
              <a:spcAft>
                <a:spcPts val="1199"/>
              </a:spcAft>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Physical artifacts</a:t>
            </a:r>
            <a:endParaRPr b="0" lang="es-CL" sz="2800" spc="-1" strike="noStrike">
              <a:solidFill>
                <a:srgbClr val="000000"/>
              </a:solidFill>
              <a:uFill>
                <a:solidFill>
                  <a:srgbClr val="ffffff"/>
                </a:solidFill>
              </a:uFill>
              <a:latin typeface="Calibri"/>
            </a:endParaRPr>
          </a:p>
          <a:p>
            <a:pPr marL="343080" indent="-342720">
              <a:lnSpc>
                <a:spcPct val="100000"/>
              </a:lnSpc>
              <a:spcBef>
                <a:spcPts val="641"/>
              </a:spcBef>
              <a:spcAft>
                <a:spcPts val="1199"/>
              </a:spcAft>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Externals appear as documents with a content summary of the original source</a:t>
            </a:r>
            <a:endParaRPr b="0" lang="es-CL" sz="3200" spc="-1" strike="noStrike">
              <a:solidFill>
                <a:srgbClr val="000000"/>
              </a:solidFill>
              <a:uFill>
                <a:solidFill>
                  <a:srgbClr val="ffffff"/>
                </a:solidFill>
              </a:uFill>
              <a:latin typeface="Calibri"/>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691640" y="404640"/>
            <a:ext cx="554436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Notes</a:t>
            </a:r>
            <a:endParaRPr b="0" lang="es-CL" sz="4400" spc="-1" strike="noStrike">
              <a:solidFill>
                <a:srgbClr val="000000"/>
              </a:solidFill>
              <a:uFill>
                <a:solidFill>
                  <a:srgbClr val="ffffff"/>
                </a:solidFill>
              </a:uFill>
              <a:latin typeface="Calibri"/>
            </a:endParaRPr>
          </a:p>
        </p:txBody>
      </p:sp>
      <p:sp>
        <p:nvSpPr>
          <p:cNvPr id="329" name="TextShape 2"/>
          <p:cNvSpPr txBox="1"/>
          <p:nvPr/>
        </p:nvSpPr>
        <p:spPr>
          <a:xfrm>
            <a:off x="755640" y="2205000"/>
            <a:ext cx="4680000" cy="244800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Memos</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Framework Matrices (PC only)</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Annotations</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See Also Links</a:t>
            </a:r>
            <a:endParaRPr b="0" lang="es-CL" sz="3200" spc="-1" strike="noStrike">
              <a:solidFill>
                <a:srgbClr val="000000"/>
              </a:solidFill>
              <a:uFill>
                <a:solidFill>
                  <a:srgbClr val="ffffff"/>
                </a:solidFill>
              </a:uFill>
              <a:latin typeface="Calibri"/>
            </a:endParaRPr>
          </a:p>
        </p:txBody>
      </p:sp>
      <p:pic>
        <p:nvPicPr>
          <p:cNvPr id="330" name="Picture 4" descr=""/>
          <p:cNvPicPr/>
          <p:nvPr/>
        </p:nvPicPr>
        <p:blipFill>
          <a:blip r:embed="rId1"/>
          <a:stretch/>
        </p:blipFill>
        <p:spPr>
          <a:xfrm>
            <a:off x="5652000" y="2349000"/>
            <a:ext cx="3007440" cy="1944000"/>
          </a:xfrm>
          <a:prstGeom prst="rect">
            <a:avLst/>
          </a:prstGeom>
          <a:ln>
            <a:noFill/>
          </a:ln>
        </p:spPr>
      </p:pic>
      <p:sp>
        <p:nvSpPr>
          <p:cNvPr id="331" name="CustomShape 3"/>
          <p:cNvSpPr/>
          <p:nvPr/>
        </p:nvSpPr>
        <p:spPr>
          <a:xfrm flipV="1" rot="10800000">
            <a:off x="8443800" y="2015640"/>
            <a:ext cx="6751800" cy="699840"/>
          </a:xfrm>
          <a:prstGeom prst="rect">
            <a:avLst/>
          </a:prstGeom>
          <a:noFill/>
          <a:ln>
            <a:noFill/>
          </a:ln>
        </p:spPr>
        <p:style>
          <a:lnRef idx="0"/>
          <a:fillRef idx="0"/>
          <a:effectRef idx="0"/>
          <a:fontRef idx="minor"/>
        </p:style>
        <p:txBody>
          <a:bodyPr lIns="90000" rIns="90000" tIns="45000" bIns="45000"/>
          <a:p>
            <a:pPr>
              <a:lnSpc>
                <a:spcPct val="100000"/>
              </a:lnSpc>
            </a:pPr>
            <a:r>
              <a:rPr b="0" lang="en-CA" sz="4000" spc="-1" strike="noStrike">
                <a:solidFill>
                  <a:srgbClr val="000000"/>
                </a:solidFill>
                <a:uFill>
                  <a:solidFill>
                    <a:srgbClr val="ffffff"/>
                  </a:solidFill>
                </a:uFill>
                <a:latin typeface="Calibri"/>
              </a:rPr>
              <a:t>What can you do with them?</a:t>
            </a:r>
            <a:endParaRPr b="0" lang="en-CA" sz="40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Memos</a:t>
            </a:r>
            <a:endParaRPr b="0" lang="es-CL" sz="4400" spc="-1" strike="noStrike">
              <a:solidFill>
                <a:srgbClr val="000000"/>
              </a:solidFill>
              <a:uFill>
                <a:solidFill>
                  <a:srgbClr val="ffffff"/>
                </a:solidFill>
              </a:uFill>
              <a:latin typeface="Calibri"/>
            </a:endParaRPr>
          </a:p>
        </p:txBody>
      </p:sp>
      <p:sp>
        <p:nvSpPr>
          <p:cNvPr id="333" name="TextShape 2"/>
          <p:cNvSpPr txBox="1"/>
          <p:nvPr/>
        </p:nvSpPr>
        <p:spPr>
          <a:xfrm>
            <a:off x="323640" y="1700640"/>
            <a:ext cx="8604000" cy="4525560"/>
          </a:xfrm>
          <a:prstGeom prst="rect">
            <a:avLst/>
          </a:prstGeom>
          <a:noFill/>
          <a:ln>
            <a:noFill/>
          </a:ln>
        </p:spPr>
        <p:txBody>
          <a:bodyPr lIns="90000" rIns="90000" tIns="45000" bIns="45000"/>
          <a:p>
            <a:pPr>
              <a:lnSpc>
                <a:spcPct val="100000"/>
              </a:lnSpc>
              <a:spcBef>
                <a:spcPts val="641"/>
              </a:spcBef>
            </a:pPr>
            <a:r>
              <a:rPr b="0" lang="es-CL" sz="3200" spc="-1" strike="noStrike">
                <a:solidFill>
                  <a:srgbClr val="000000"/>
                </a:solidFill>
                <a:uFill>
                  <a:solidFill>
                    <a:srgbClr val="ffffff"/>
                  </a:solidFill>
                </a:uFill>
                <a:latin typeface="Calibri"/>
                <a:ea typeface="ＭＳ Ｐゴシック"/>
              </a:rPr>
              <a:t>Memos are like documents and they can be linked to sources or nodes.</a:t>
            </a:r>
            <a:endParaRPr b="0" lang="es-CL" sz="3200" spc="-1" strike="noStrike">
              <a:solidFill>
                <a:srgbClr val="000000"/>
              </a:solidFill>
              <a:uFill>
                <a:solidFill>
                  <a:srgbClr val="ffffff"/>
                </a:solidFill>
              </a:uFill>
              <a:latin typeface="Calibri"/>
            </a:endParaRPr>
          </a:p>
          <a:p>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Tell the story of your project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Talk to yourself as you make sense of your data</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Track your analytical process</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2</a:t>
            </a:r>
            <a:endParaRPr b="0" lang="es-CL" sz="4400" spc="-1" strike="noStrike">
              <a:solidFill>
                <a:srgbClr val="000000"/>
              </a:solidFill>
              <a:uFill>
                <a:solidFill>
                  <a:srgbClr val="ffffff"/>
                </a:solidFill>
              </a:uFill>
              <a:latin typeface="Calibri"/>
            </a:endParaRPr>
          </a:p>
        </p:txBody>
      </p:sp>
      <p:sp>
        <p:nvSpPr>
          <p:cNvPr id="335" name="TextShape 2"/>
          <p:cNvSpPr txBox="1"/>
          <p:nvPr/>
        </p:nvSpPr>
        <p:spPr>
          <a:xfrm>
            <a:off x="457200" y="1989000"/>
            <a:ext cx="82292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Barbara’s transcript:</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annotate</a:t>
            </a:r>
            <a:endParaRPr b="0" lang="es-CL"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create a memo</a:t>
            </a:r>
            <a:endParaRPr b="0" lang="es-CL"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Notice the difference?</a:t>
            </a:r>
            <a:endParaRPr b="0" lang="es-CL" sz="3200" spc="-1" strike="noStrike">
              <a:solidFill>
                <a:srgbClr val="000000"/>
              </a:solidFill>
              <a:uFill>
                <a:solidFill>
                  <a:srgbClr val="ffffff"/>
                </a:solidFill>
              </a:uFill>
              <a:latin typeface="Calibri"/>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457200" y="274680"/>
            <a:ext cx="8229240" cy="1142640"/>
          </a:xfrm>
          <a:prstGeom prst="rect">
            <a:avLst/>
          </a:prstGeom>
          <a:noFill/>
          <a:ln>
            <a:noFill/>
          </a:ln>
        </p:spPr>
        <p:txBody>
          <a:bodyPr lIns="90000" rIns="90000" tIns="45000" bIns="45000">
            <a:normAutofit/>
          </a:bodyPr>
          <a:p>
            <a:pPr algn="ctr">
              <a:lnSpc>
                <a:spcPct val="100000"/>
              </a:lnSpc>
            </a:pPr>
            <a:r>
              <a:rPr b="0" lang="es-CL" sz="4400" spc="-1" strike="noStrike">
                <a:solidFill>
                  <a:srgbClr val="000000"/>
                </a:solidFill>
                <a:uFill>
                  <a:solidFill>
                    <a:srgbClr val="ffffff"/>
                  </a:solidFill>
                </a:uFill>
                <a:latin typeface="Calibri"/>
                <a:ea typeface="ＭＳ Ｐゴシック"/>
              </a:rPr>
              <a:t>Coding</a:t>
            </a:r>
            <a:endParaRPr b="0" lang="es-CL" sz="4400" spc="-1" strike="noStrike">
              <a:solidFill>
                <a:srgbClr val="000000"/>
              </a:solidFill>
              <a:uFill>
                <a:solidFill>
                  <a:srgbClr val="ffffff"/>
                </a:solidFill>
              </a:uFill>
              <a:latin typeface="Calibri"/>
            </a:endParaRPr>
          </a:p>
        </p:txBody>
      </p:sp>
      <p:sp>
        <p:nvSpPr>
          <p:cNvPr id="337"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D1DAED7D-6E50-45E5-BD13-35812CCA0FF8}"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338" name="CustomShape 3"/>
          <p:cNvSpPr/>
          <p:nvPr/>
        </p:nvSpPr>
        <p:spPr>
          <a:xfrm>
            <a:off x="395640" y="1700640"/>
            <a:ext cx="3888000" cy="3382200"/>
          </a:xfrm>
          <a:prstGeom prst="rect">
            <a:avLst/>
          </a:prstGeom>
          <a:noFill/>
          <a:ln>
            <a:noFill/>
          </a:ln>
        </p:spPr>
        <p:style>
          <a:lnRef idx="0"/>
          <a:fillRef idx="0"/>
          <a:effectRef idx="0"/>
          <a:fontRef idx="minor"/>
        </p:style>
        <p:txBody>
          <a:bodyPr lIns="90000" rIns="90000" tIns="45000" bIns="45000"/>
          <a:p>
            <a:pPr>
              <a:lnSpc>
                <a:spcPct val="100000"/>
              </a:lnSpc>
            </a:pPr>
            <a:r>
              <a:rPr b="0" lang="en-CA" sz="2400" spc="-1" strike="noStrike">
                <a:solidFill>
                  <a:srgbClr val="000000"/>
                </a:solidFill>
                <a:uFill>
                  <a:solidFill>
                    <a:srgbClr val="ffffff"/>
                  </a:solidFill>
                </a:uFill>
                <a:latin typeface="Calibri"/>
              </a:rPr>
              <a:t>'Coding' your sources is a </a:t>
            </a:r>
            <a:r>
              <a:rPr b="0" lang="en-CA" sz="2400" spc="-1" strike="noStrike">
                <a:solidFill>
                  <a:srgbClr val="5034f8"/>
                </a:solidFill>
                <a:uFill>
                  <a:solidFill>
                    <a:srgbClr val="ffffff"/>
                  </a:solidFill>
                </a:uFill>
                <a:latin typeface="Calibri"/>
              </a:rPr>
              <a:t>way of gathering all the references to a specific topic, theme, person or other entity</a:t>
            </a:r>
            <a:r>
              <a:rPr b="0" lang="en-CA" sz="2400" spc="-1" strike="noStrike">
                <a:solidFill>
                  <a:srgbClr val="000000"/>
                </a:solidFill>
                <a:uFill>
                  <a:solidFill>
                    <a:srgbClr val="ffffff"/>
                  </a:solidFill>
                </a:uFill>
                <a:latin typeface="Calibri"/>
              </a:rPr>
              <a:t>.  You can code all types of sources and bring the references together in a single 'node’</a:t>
            </a:r>
            <a:endParaRPr b="0" lang="en-CA" sz="2400" spc="-1" strike="noStrike">
              <a:solidFill>
                <a:srgbClr val="000000"/>
              </a:solidFill>
              <a:uFill>
                <a:solidFill>
                  <a:srgbClr val="ffffff"/>
                </a:solidFill>
              </a:uFill>
              <a:latin typeface="Arial"/>
            </a:endParaRPr>
          </a:p>
          <a:p>
            <a:pPr>
              <a:lnSpc>
                <a:spcPct val="100000"/>
              </a:lnSpc>
            </a:pPr>
            <a:endParaRPr b="0" lang="en-CA" sz="2400" spc="-1" strike="noStrike">
              <a:solidFill>
                <a:srgbClr val="000000"/>
              </a:solidFill>
              <a:uFill>
                <a:solidFill>
                  <a:srgbClr val="ffffff"/>
                </a:solidFill>
              </a:uFill>
              <a:latin typeface="Arial"/>
            </a:endParaRPr>
          </a:p>
          <a:p>
            <a:pPr>
              <a:lnSpc>
                <a:spcPct val="100000"/>
              </a:lnSpc>
            </a:pPr>
            <a:r>
              <a:rPr b="0" lang="en-CA" sz="2400" spc="-1" strike="noStrike">
                <a:solidFill>
                  <a:srgbClr val="000000"/>
                </a:solidFill>
                <a:uFill>
                  <a:solidFill>
                    <a:srgbClr val="ffffff"/>
                  </a:solidFill>
                </a:uFill>
                <a:latin typeface="Calibri"/>
              </a:rPr>
              <a:t>code=node</a:t>
            </a:r>
            <a:endParaRPr b="0" lang="en-CA" sz="2400" spc="-1" strike="noStrike">
              <a:solidFill>
                <a:srgbClr val="000000"/>
              </a:solidFill>
              <a:uFill>
                <a:solidFill>
                  <a:srgbClr val="ffffff"/>
                </a:solidFill>
              </a:uFill>
              <a:latin typeface="Arial"/>
            </a:endParaRPr>
          </a:p>
        </p:txBody>
      </p:sp>
      <p:pic>
        <p:nvPicPr>
          <p:cNvPr id="339" name="Picture 7" descr=""/>
          <p:cNvPicPr/>
          <p:nvPr/>
        </p:nvPicPr>
        <p:blipFill>
          <a:blip r:embed="rId1"/>
          <a:stretch/>
        </p:blipFill>
        <p:spPr>
          <a:xfrm>
            <a:off x="4506480" y="1340640"/>
            <a:ext cx="4305960" cy="3845880"/>
          </a:xfrm>
          <a:prstGeom prst="rect">
            <a:avLst/>
          </a:prstGeom>
          <a:ln>
            <a:solidFill>
              <a:schemeClr val="tx1"/>
            </a:solidFill>
          </a:ln>
        </p:spPr>
      </p:pic>
      <p:sp>
        <p:nvSpPr>
          <p:cNvPr id="340" name="CustomShape 4"/>
          <p:cNvSpPr/>
          <p:nvPr/>
        </p:nvSpPr>
        <p:spPr>
          <a:xfrm>
            <a:off x="6080760" y="544536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3</a:t>
            </a:r>
            <a:endParaRPr b="0" lang="es-CL" sz="4400" spc="-1" strike="noStrike">
              <a:solidFill>
                <a:srgbClr val="000000"/>
              </a:solidFill>
              <a:uFill>
                <a:solidFill>
                  <a:srgbClr val="ffffff"/>
                </a:solidFill>
              </a:uFill>
              <a:latin typeface="Calibri"/>
            </a:endParaRPr>
          </a:p>
        </p:txBody>
      </p:sp>
      <p:sp>
        <p:nvSpPr>
          <p:cNvPr id="342" name="TextShape 2"/>
          <p:cNvSpPr txBox="1"/>
          <p:nvPr/>
        </p:nvSpPr>
        <p:spPr>
          <a:xfrm>
            <a:off x="457200" y="1700640"/>
            <a:ext cx="8229240" cy="501300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Code sections of the interview with Barbara.</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See coded sections using Coding Stripes.</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Explore multiple technical ways of coding.</a:t>
            </a:r>
            <a:endParaRPr b="0" lang="es-CL" sz="3200" spc="-1" strike="noStrike">
              <a:solidFill>
                <a:srgbClr val="000000"/>
              </a:solidFill>
              <a:uFill>
                <a:solidFill>
                  <a:srgbClr val="ffffff"/>
                </a:solidFill>
              </a:uFill>
              <a:latin typeface="Calibri"/>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1065240" y="305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a:t>
            </a:r>
            <a:endParaRPr b="0" lang="es-CL" sz="4400" spc="-1" strike="noStrike">
              <a:solidFill>
                <a:srgbClr val="000000"/>
              </a:solidFill>
              <a:uFill>
                <a:solidFill>
                  <a:srgbClr val="ffffff"/>
                </a:solidFill>
              </a:uFill>
              <a:latin typeface="Calibri"/>
            </a:endParaRPr>
          </a:p>
        </p:txBody>
      </p:sp>
      <p:sp>
        <p:nvSpPr>
          <p:cNvPr id="344" name="TextShape 2"/>
          <p:cNvSpPr txBox="1"/>
          <p:nvPr/>
        </p:nvSpPr>
        <p:spPr>
          <a:xfrm>
            <a:off x="282240" y="1556640"/>
            <a:ext cx="8537760" cy="4315320"/>
          </a:xfrm>
          <a:prstGeom prst="rect">
            <a:avLst/>
          </a:prstGeom>
          <a:noFill/>
          <a:ln>
            <a:noFill/>
          </a:ln>
        </p:spPr>
        <p:txBody>
          <a:bodyPr lIns="90000" rIns="90000" tIns="45000" bIns="45000"/>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Definition:</a:t>
            </a:r>
            <a:r>
              <a:rPr b="0" i="1" lang="es-CL" sz="1800" spc="-1" strike="noStrike">
                <a:solidFill>
                  <a:srgbClr val="000000"/>
                </a:solidFill>
                <a:uFill>
                  <a:solidFill>
                    <a:srgbClr val="ffffff"/>
                  </a:solidFill>
                </a:uFill>
                <a:latin typeface="Calibri"/>
                <a:ea typeface="ＭＳ Ｐゴシック"/>
              </a:rPr>
              <a:t> </a:t>
            </a:r>
            <a:r>
              <a:rPr b="0" i="1" lang="es-CL" sz="1800" spc="-1" strike="noStrike">
                <a:solidFill>
                  <a:srgbClr val="5034f8"/>
                </a:solidFill>
                <a:uFill>
                  <a:solidFill>
                    <a:srgbClr val="ffffff"/>
                  </a:solidFill>
                </a:uFill>
                <a:latin typeface="Calibri"/>
                <a:ea typeface="ＭＳ Ｐゴシック"/>
              </a:rPr>
              <a:t>A code in qualitative inquiry is most often a word or short phrase that </a:t>
            </a:r>
            <a:r>
              <a:rPr b="1" i="1" lang="es-CL" sz="1800" spc="-1" strike="noStrike">
                <a:solidFill>
                  <a:srgbClr val="5034f8"/>
                </a:solidFill>
                <a:uFill>
                  <a:solidFill>
                    <a:srgbClr val="ffffff"/>
                  </a:solidFill>
                </a:uFill>
                <a:latin typeface="Calibri"/>
                <a:ea typeface="ＭＳ Ｐゴシック"/>
              </a:rPr>
              <a:t>symbolically</a:t>
            </a:r>
            <a:r>
              <a:rPr b="0" i="1" lang="es-CL" sz="1800" spc="-1" strike="noStrike">
                <a:solidFill>
                  <a:srgbClr val="5034f8"/>
                </a:solidFill>
                <a:uFill>
                  <a:solidFill>
                    <a:srgbClr val="ffffff"/>
                  </a:solidFill>
                </a:uFill>
                <a:latin typeface="Calibri"/>
                <a:ea typeface="ＭＳ Ｐゴシック"/>
              </a:rPr>
              <a:t> assigns a </a:t>
            </a:r>
            <a:r>
              <a:rPr b="1" i="1" lang="es-CL" sz="1800" spc="-1" strike="noStrike">
                <a:solidFill>
                  <a:srgbClr val="5034f8"/>
                </a:solidFill>
                <a:uFill>
                  <a:solidFill>
                    <a:srgbClr val="ffffff"/>
                  </a:solidFill>
                </a:uFill>
                <a:latin typeface="Calibri"/>
                <a:ea typeface="ＭＳ Ｐゴシック"/>
              </a:rPr>
              <a:t>summative</a:t>
            </a:r>
            <a:r>
              <a:rPr b="0" i="1" lang="es-CL" sz="1800" spc="-1" strike="noStrike">
                <a:solidFill>
                  <a:srgbClr val="5034f8"/>
                </a:solidFill>
                <a:uFill>
                  <a:solidFill>
                    <a:srgbClr val="ffffff"/>
                  </a:solidFill>
                </a:uFill>
                <a:latin typeface="Calibri"/>
                <a:ea typeface="ＭＳ Ｐゴシック"/>
              </a:rPr>
              <a:t>, </a:t>
            </a:r>
            <a:r>
              <a:rPr b="1" i="1" lang="es-CL" sz="1800" spc="-1" strike="noStrike">
                <a:solidFill>
                  <a:srgbClr val="5034f8"/>
                </a:solidFill>
                <a:uFill>
                  <a:solidFill>
                    <a:srgbClr val="ffffff"/>
                  </a:solidFill>
                </a:uFill>
                <a:latin typeface="Calibri"/>
                <a:ea typeface="ＭＳ Ｐゴシック"/>
              </a:rPr>
              <a:t>salient</a:t>
            </a:r>
            <a:r>
              <a:rPr b="0" i="1" lang="es-CL" sz="1800" spc="-1" strike="noStrike">
                <a:solidFill>
                  <a:srgbClr val="5034f8"/>
                </a:solidFill>
                <a:uFill>
                  <a:solidFill>
                    <a:srgbClr val="ffffff"/>
                  </a:solidFill>
                </a:uFill>
                <a:latin typeface="Calibri"/>
                <a:ea typeface="ＭＳ Ｐゴシック"/>
              </a:rPr>
              <a:t>, </a:t>
            </a:r>
            <a:r>
              <a:rPr b="1" i="1" lang="es-CL" sz="1800" spc="-1" strike="noStrike">
                <a:solidFill>
                  <a:srgbClr val="5034f8"/>
                </a:solidFill>
                <a:uFill>
                  <a:solidFill>
                    <a:srgbClr val="ffffff"/>
                  </a:solidFill>
                </a:uFill>
                <a:latin typeface="Calibri"/>
                <a:ea typeface="ＭＳ Ｐゴシック"/>
              </a:rPr>
              <a:t>essence-capturing</a:t>
            </a:r>
            <a:r>
              <a:rPr b="0" i="1" lang="es-CL" sz="1800" spc="-1" strike="noStrike">
                <a:solidFill>
                  <a:srgbClr val="5034f8"/>
                </a:solidFill>
                <a:uFill>
                  <a:solidFill>
                    <a:srgbClr val="ffffff"/>
                  </a:solidFill>
                </a:uFill>
                <a:latin typeface="Calibri"/>
                <a:ea typeface="ＭＳ Ｐゴシック"/>
              </a:rPr>
              <a:t>, and/or </a:t>
            </a:r>
            <a:r>
              <a:rPr b="1" i="1" lang="es-CL" sz="1800" spc="-1" strike="noStrike">
                <a:solidFill>
                  <a:srgbClr val="5034f8"/>
                </a:solidFill>
                <a:uFill>
                  <a:solidFill>
                    <a:srgbClr val="ffffff"/>
                  </a:solidFill>
                </a:uFill>
                <a:latin typeface="Calibri"/>
                <a:ea typeface="ＭＳ Ｐゴシック"/>
              </a:rPr>
              <a:t>evocative</a:t>
            </a:r>
            <a:r>
              <a:rPr b="0" i="1" lang="es-CL" sz="1800" spc="-1" strike="noStrike">
                <a:solidFill>
                  <a:srgbClr val="5034f8"/>
                </a:solidFill>
                <a:uFill>
                  <a:solidFill>
                    <a:srgbClr val="ffffff"/>
                  </a:solidFill>
                </a:uFill>
                <a:latin typeface="Calibri"/>
                <a:ea typeface="ＭＳ Ｐゴシック"/>
              </a:rPr>
              <a:t> attribute for a position of language-based or visual data</a:t>
            </a:r>
            <a:r>
              <a:rPr b="0" lang="es-CL" sz="1800" spc="-1" strike="noStrike">
                <a:solidFill>
                  <a:srgbClr val="5034f8"/>
                </a:solidFill>
                <a:uFill>
                  <a:solidFill>
                    <a:srgbClr val="ffffff"/>
                  </a:solidFill>
                </a:uFill>
                <a:latin typeface="Calibri"/>
                <a:ea typeface="ＭＳ Ｐゴシック"/>
              </a:rPr>
              <a:t>.</a:t>
            </a:r>
            <a:r>
              <a:rPr b="0" lang="es-CL" sz="1800" spc="-1" strike="noStrike">
                <a:solidFill>
                  <a:srgbClr val="5034f8"/>
                </a:solidFill>
                <a:uFill>
                  <a:solidFill>
                    <a:srgbClr val="ffffff"/>
                  </a:solidFill>
                </a:uFill>
                <a:latin typeface="Calibri"/>
                <a:ea typeface="ＭＳ Ｐゴシック"/>
              </a:rPr>
              <a:t>	</a:t>
            </a:r>
            <a:r>
              <a:rPr b="0" lang="es-CL" sz="1800" spc="-1" strike="noStrike">
                <a:solidFill>
                  <a:srgbClr val="5034f8"/>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 </a:t>
            </a:r>
            <a:r>
              <a:rPr b="0" lang="es-CL" sz="1500" spc="-1" strike="noStrike">
                <a:solidFill>
                  <a:srgbClr val="000000"/>
                </a:solidFill>
                <a:uFill>
                  <a:solidFill>
                    <a:srgbClr val="ffffff"/>
                  </a:solidFill>
                </a:uFill>
                <a:latin typeface="Calibri"/>
                <a:ea typeface="ＭＳ Ｐゴシック"/>
              </a:rPr>
              <a:t>(</a:t>
            </a:r>
            <a:r>
              <a:rPr b="0" lang="es-CL" sz="1500" spc="-1" strike="noStrike" u="sng">
                <a:solidFill>
                  <a:srgbClr val="0000ff"/>
                </a:solidFill>
                <a:uFill>
                  <a:solidFill>
                    <a:srgbClr val="ffffff"/>
                  </a:solidFill>
                </a:uFill>
                <a:latin typeface="Calibri"/>
                <a:ea typeface="ＭＳ Ｐゴシック"/>
                <a:hlinkClick r:id="rId1"/>
              </a:rPr>
              <a:t>Saldaña, 2016</a:t>
            </a:r>
            <a:r>
              <a:rPr b="0" lang="es-CL" sz="1500" spc="-1" strike="noStrike">
                <a:solidFill>
                  <a:srgbClr val="000000"/>
                </a:solidFill>
                <a:uFill>
                  <a:solidFill>
                    <a:srgbClr val="ffffff"/>
                  </a:solidFill>
                </a:uFill>
                <a:latin typeface="Calibri"/>
                <a:ea typeface="ＭＳ Ｐゴシック"/>
              </a:rPr>
              <a:t>)</a:t>
            </a:r>
            <a:endParaRPr b="0" lang="es-CL" sz="15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1" lang="es-CL" sz="1800" spc="-1" strike="noStrike">
                <a:solidFill>
                  <a:srgbClr val="000000"/>
                </a:solidFill>
                <a:uFill>
                  <a:solidFill>
                    <a:srgbClr val="ffffff"/>
                  </a:solidFill>
                </a:uFill>
                <a:latin typeface="Calibri"/>
                <a:ea typeface="ＭＳ Ｐゴシック"/>
              </a:rPr>
              <a:t>Categorizing</a:t>
            </a:r>
            <a:r>
              <a:rPr b="0" lang="es-CL" sz="1800" spc="-1" strike="noStrike">
                <a:solidFill>
                  <a:srgbClr val="000000"/>
                </a:solidFill>
                <a:uFill>
                  <a:solidFill>
                    <a:srgbClr val="ffffff"/>
                  </a:solidFill>
                </a:uFill>
                <a:latin typeface="Calibri"/>
                <a:ea typeface="ＭＳ Ｐゴシック"/>
              </a:rPr>
              <a:t>  and </a:t>
            </a:r>
            <a:r>
              <a:rPr b="1" lang="es-CL" sz="1800" spc="-1" strike="noStrike">
                <a:solidFill>
                  <a:srgbClr val="000000"/>
                </a:solidFill>
                <a:uFill>
                  <a:solidFill>
                    <a:srgbClr val="ffffff"/>
                  </a:solidFill>
                </a:uFill>
                <a:latin typeface="Calibri"/>
                <a:ea typeface="ＭＳ Ｐゴシック"/>
              </a:rPr>
              <a:t>connecting </a:t>
            </a:r>
            <a:r>
              <a:rPr b="0" lang="es-CL" sz="1800" spc="-1" strike="noStrike">
                <a:solidFill>
                  <a:srgbClr val="000000"/>
                </a:solidFill>
                <a:uFill>
                  <a:solidFill>
                    <a:srgbClr val="ffffff"/>
                  </a:solidFill>
                </a:uFill>
                <a:latin typeface="Calibri"/>
                <a:ea typeface="ＭＳ Ｐゴシック"/>
              </a:rPr>
              <a:t>strategies </a:t>
            </a:r>
            <a:r>
              <a:rPr b="0" lang="es-CL" sz="1500" spc="-1" strike="noStrike">
                <a:solidFill>
                  <a:srgbClr val="000000"/>
                </a:solidFill>
                <a:uFill>
                  <a:solidFill>
                    <a:srgbClr val="ffffff"/>
                  </a:solidFill>
                </a:uFill>
                <a:latin typeface="Calibri"/>
                <a:ea typeface="ＭＳ Ｐゴシック"/>
              </a:rPr>
              <a:t>(</a:t>
            </a:r>
            <a:r>
              <a:rPr b="0" lang="es-CL" sz="1500" spc="-1" strike="noStrike" u="sng">
                <a:solidFill>
                  <a:srgbClr val="0000ff"/>
                </a:solidFill>
                <a:uFill>
                  <a:solidFill>
                    <a:srgbClr val="ffffff"/>
                  </a:solidFill>
                </a:uFill>
                <a:latin typeface="Calibri"/>
                <a:ea typeface="ＭＳ Ｐゴシック"/>
                <a:hlinkClick r:id="rId2"/>
              </a:rPr>
              <a:t>Maxwell &amp; Miller, 2008</a:t>
            </a:r>
            <a:r>
              <a:rPr b="0" lang="es-CL" sz="1500" spc="-1" strike="noStrike">
                <a:solidFill>
                  <a:srgbClr val="000000"/>
                </a:solidFill>
                <a:uFill>
                  <a:solidFill>
                    <a:srgbClr val="ffffff"/>
                  </a:solidFill>
                </a:uFill>
                <a:latin typeface="Calibri"/>
                <a:ea typeface="ＭＳ Ｐゴシック"/>
              </a:rPr>
              <a:t>). </a:t>
            </a:r>
            <a:endParaRPr b="0" lang="es-CL" sz="15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You can visualize or collect connections between codes: </a:t>
            </a:r>
            <a:r>
              <a:rPr b="1" lang="es-CL" sz="1800" spc="-1" strike="noStrike">
                <a:solidFill>
                  <a:srgbClr val="000000"/>
                </a:solidFill>
                <a:uFill>
                  <a:solidFill>
                    <a:srgbClr val="ffffff"/>
                  </a:solidFill>
                </a:uFill>
                <a:latin typeface="Calibri"/>
                <a:ea typeface="ＭＳ Ｐゴシック"/>
              </a:rPr>
              <a:t>relationships</a:t>
            </a:r>
            <a:r>
              <a:rPr b="0" lang="es-CL" sz="1800" spc="-1" strike="noStrike">
                <a:solidFill>
                  <a:srgbClr val="000000"/>
                </a:solidFill>
                <a:uFill>
                  <a:solidFill>
                    <a:srgbClr val="ffffff"/>
                  </a:solidFill>
                </a:uFill>
                <a:latin typeface="Calibri"/>
                <a:ea typeface="ＭＳ Ｐゴシック"/>
              </a:rPr>
              <a:t> or </a:t>
            </a:r>
            <a:r>
              <a:rPr b="1" lang="es-CL" sz="1800" spc="-1" strike="noStrike">
                <a:solidFill>
                  <a:srgbClr val="000000"/>
                </a:solidFill>
                <a:uFill>
                  <a:solidFill>
                    <a:srgbClr val="ffffff"/>
                  </a:solidFill>
                </a:uFill>
                <a:latin typeface="Calibri"/>
                <a:ea typeface="ＭＳ Ｐゴシック"/>
              </a:rPr>
              <a:t>maps</a:t>
            </a:r>
            <a:r>
              <a:rPr b="0" lang="es-CL" sz="1800" spc="-1" strike="noStrike">
                <a:solidFill>
                  <a:srgbClr val="000000"/>
                </a:solidFill>
                <a:uFill>
                  <a:solidFill>
                    <a:srgbClr val="ffffff"/>
                  </a:solidFill>
                </a:uFill>
                <a:latin typeface="Calibri"/>
                <a:ea typeface="ＭＳ Ｐゴシック"/>
              </a:rPr>
              <a:t>.</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It can be done in </a:t>
            </a:r>
            <a:r>
              <a:rPr b="1" lang="es-CL" sz="1800" spc="-1" strike="noStrike">
                <a:solidFill>
                  <a:srgbClr val="000000"/>
                </a:solidFill>
                <a:uFill>
                  <a:solidFill>
                    <a:srgbClr val="ffffff"/>
                  </a:solidFill>
                </a:uFill>
                <a:latin typeface="Calibri"/>
                <a:ea typeface="ＭＳ Ｐゴシック"/>
              </a:rPr>
              <a:t>cycles</a:t>
            </a:r>
            <a:r>
              <a:rPr b="0" lang="es-CL" sz="1800" spc="-1" strike="noStrike">
                <a:solidFill>
                  <a:srgbClr val="000000"/>
                </a:solidFill>
                <a:uFill>
                  <a:solidFill>
                    <a:srgbClr val="ffffff"/>
                  </a:solidFill>
                </a:uFill>
                <a:latin typeface="Calibri"/>
                <a:ea typeface="ＭＳ Ｐゴシック"/>
              </a:rPr>
              <a:t> – First(s) &amp; Second(s).</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i="1" lang="es-CL" sz="1800" spc="-1" strike="noStrike">
                <a:solidFill>
                  <a:srgbClr val="000000"/>
                </a:solidFill>
                <a:uFill>
                  <a:solidFill>
                    <a:srgbClr val="ffffff"/>
                  </a:solidFill>
                </a:uFill>
                <a:latin typeface="Calibri"/>
                <a:ea typeface="ＭＳ Ｐゴシック"/>
              </a:rPr>
              <a:t>in vivo coding, emotion coding, values coding, etc.</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You can create </a:t>
            </a:r>
            <a:r>
              <a:rPr b="1" lang="es-CL" sz="1800" spc="-1" strike="noStrike">
                <a:solidFill>
                  <a:srgbClr val="000000"/>
                </a:solidFill>
                <a:uFill>
                  <a:solidFill>
                    <a:srgbClr val="ffffff"/>
                  </a:solidFill>
                </a:uFill>
                <a:latin typeface="Calibri"/>
                <a:ea typeface="ＭＳ Ｐゴシック"/>
              </a:rPr>
              <a:t>sub-codes</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You can apply </a:t>
            </a:r>
            <a:r>
              <a:rPr b="1" lang="es-CL" sz="1800" spc="-1" strike="noStrike">
                <a:solidFill>
                  <a:srgbClr val="000000"/>
                </a:solidFill>
                <a:uFill>
                  <a:solidFill>
                    <a:srgbClr val="ffffff"/>
                  </a:solidFill>
                </a:uFill>
                <a:latin typeface="Calibri"/>
                <a:ea typeface="ＭＳ Ｐゴシック"/>
              </a:rPr>
              <a:t>multiple codes </a:t>
            </a:r>
            <a:r>
              <a:rPr b="0" lang="es-CL" sz="1800" spc="-1" strike="noStrike">
                <a:solidFill>
                  <a:srgbClr val="000000"/>
                </a:solidFill>
                <a:uFill>
                  <a:solidFill>
                    <a:srgbClr val="ffffff"/>
                  </a:solidFill>
                </a:uFill>
                <a:latin typeface="Calibri"/>
                <a:ea typeface="ＭＳ Ｐゴシック"/>
              </a:rPr>
              <a:t>for a given segment.</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You can (or must) write </a:t>
            </a:r>
            <a:r>
              <a:rPr b="1" lang="es-CL" sz="1800" spc="-1" strike="noStrike">
                <a:solidFill>
                  <a:srgbClr val="000000"/>
                </a:solidFill>
                <a:uFill>
                  <a:solidFill>
                    <a:srgbClr val="ffffff"/>
                  </a:solidFill>
                </a:uFill>
                <a:latin typeface="Calibri"/>
                <a:ea typeface="ＭＳ Ｐゴシック"/>
              </a:rPr>
              <a:t>memos</a:t>
            </a:r>
            <a:r>
              <a:rPr b="0" lang="es-CL" sz="1800" spc="-1" strike="noStrike">
                <a:solidFill>
                  <a:srgbClr val="000000"/>
                </a:solidFill>
                <a:uFill>
                  <a:solidFill>
                    <a:srgbClr val="ffffff"/>
                  </a:solidFill>
                </a:uFill>
                <a:latin typeface="Calibri"/>
                <a:ea typeface="ＭＳ Ｐゴシック"/>
              </a:rPr>
              <a:t> as you annotate and/or code.</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Your RQs are your guides</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1" lang="es-CL" sz="1800" spc="-1" strike="noStrike" u="sng">
                <a:solidFill>
                  <a:srgbClr val="000000"/>
                </a:solidFill>
                <a:uFill>
                  <a:solidFill>
                    <a:srgbClr val="ffffff"/>
                  </a:solidFill>
                </a:uFill>
                <a:latin typeface="Calibri"/>
                <a:ea typeface="ＭＳ Ｐゴシック"/>
              </a:rPr>
              <a:t>Rule for categorization: </a:t>
            </a:r>
            <a:r>
              <a:rPr b="0" lang="es-CL" sz="1800" spc="-1" strike="noStrike">
                <a:solidFill>
                  <a:srgbClr val="000000"/>
                </a:solidFill>
                <a:uFill>
                  <a:solidFill>
                    <a:srgbClr val="ffffff"/>
                  </a:solidFill>
                </a:uFill>
                <a:latin typeface="Calibri"/>
                <a:ea typeface="ＭＳ Ｐゴシック"/>
              </a:rPr>
              <a:t>Each code, category, concept, or theme should </a:t>
            </a:r>
            <a:r>
              <a:rPr b="1" lang="es-CL" sz="1800" spc="-1" strike="noStrike">
                <a:solidFill>
                  <a:srgbClr val="5034f8"/>
                </a:solidFill>
                <a:uFill>
                  <a:solidFill>
                    <a:srgbClr val="ffffff"/>
                  </a:solidFill>
                </a:uFill>
                <a:latin typeface="Calibri"/>
                <a:ea typeface="ＭＳ Ｐゴシック"/>
              </a:rPr>
              <a:t>appear in  only one place </a:t>
            </a:r>
            <a:r>
              <a:rPr b="0" lang="es-CL" sz="1800" spc="-1" strike="noStrike">
                <a:solidFill>
                  <a:srgbClr val="000000"/>
                </a:solidFill>
                <a:uFill>
                  <a:solidFill>
                    <a:srgbClr val="ffffff"/>
                  </a:solidFill>
                </a:uFill>
                <a:latin typeface="Calibri"/>
                <a:ea typeface="ＭＳ Ｐゴシック"/>
              </a:rPr>
              <a:t>in the coding system</a:t>
            </a:r>
            <a:r>
              <a:rPr b="0" lang="es-CL" sz="1500" spc="-1" strike="noStrike">
                <a:solidFill>
                  <a:srgbClr val="000000"/>
                </a:solidFill>
                <a:uFill>
                  <a:solidFill>
                    <a:srgbClr val="ffffff"/>
                  </a:solidFill>
                </a:uFill>
                <a:latin typeface="Calibri"/>
                <a:ea typeface="ＭＳ Ｐゴシック"/>
              </a:rPr>
              <a:t> (</a:t>
            </a:r>
            <a:r>
              <a:rPr b="0" lang="es-CL" sz="1500" spc="-1" strike="noStrike" u="sng">
                <a:solidFill>
                  <a:srgbClr val="0000ff"/>
                </a:solidFill>
                <a:uFill>
                  <a:solidFill>
                    <a:srgbClr val="ffffff"/>
                  </a:solidFill>
                </a:uFill>
                <a:latin typeface="Calibri"/>
                <a:ea typeface="ＭＳ Ｐゴシック"/>
                <a:hlinkClick r:id="rId3"/>
              </a:rPr>
              <a:t>Jackson &amp; </a:t>
            </a:r>
            <a:r>
              <a:rPr b="0" lang="es-CL" sz="1500" spc="-1" strike="noStrike" u="sng">
                <a:solidFill>
                  <a:srgbClr val="0000ff"/>
                </a:solidFill>
                <a:uFill>
                  <a:solidFill>
                    <a:srgbClr val="ffffff"/>
                  </a:solidFill>
                </a:uFill>
                <a:latin typeface="Calibri"/>
                <a:ea typeface="ＭＳ Ｐゴシック"/>
                <a:hlinkClick r:id="rId4"/>
              </a:rPr>
              <a:t>Bazeley</a:t>
            </a:r>
            <a:r>
              <a:rPr b="0" lang="es-CL" sz="1500" spc="-1" strike="noStrike" u="sng">
                <a:solidFill>
                  <a:srgbClr val="0000ff"/>
                </a:solidFill>
                <a:uFill>
                  <a:solidFill>
                    <a:srgbClr val="ffffff"/>
                  </a:solidFill>
                </a:uFill>
                <a:latin typeface="Calibri"/>
                <a:ea typeface="ＭＳ Ｐゴシック"/>
                <a:hlinkClick r:id="rId5"/>
              </a:rPr>
              <a:t>, 2019</a:t>
            </a:r>
            <a:r>
              <a:rPr b="0" lang="es-CL" sz="1500" spc="-1" strike="noStrike">
                <a:solidFill>
                  <a:srgbClr val="000000"/>
                </a:solidFill>
                <a:uFill>
                  <a:solidFill>
                    <a:srgbClr val="ffffff"/>
                  </a:solidFill>
                </a:uFill>
                <a:latin typeface="Calibri"/>
                <a:ea typeface="ＭＳ Ｐゴシック"/>
              </a:rPr>
              <a:t>).</a:t>
            </a:r>
            <a:endParaRPr b="0" lang="es-CL" sz="1500" spc="-1" strike="noStrike">
              <a:solidFill>
                <a:srgbClr val="000000"/>
              </a:solidFill>
              <a:uFill>
                <a:solidFill>
                  <a:srgbClr val="ffffff"/>
                </a:solidFill>
              </a:uFill>
              <a:latin typeface="Calibri"/>
            </a:endParaRPr>
          </a:p>
          <a:p>
            <a:pPr>
              <a:lnSpc>
                <a:spcPct val="100000"/>
              </a:lnSpc>
              <a:spcBef>
                <a:spcPts val="320"/>
              </a:spcBef>
            </a:pP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endParaRPr b="0" lang="es-CL" sz="1600" spc="-1" strike="noStrike">
              <a:solidFill>
                <a:srgbClr val="000000"/>
              </a:solidFill>
              <a:uFill>
                <a:solidFill>
                  <a:srgbClr val="ffffff"/>
                </a:solidFill>
              </a:uFill>
              <a:latin typeface="Calibri"/>
            </a:endParaRPr>
          </a:p>
        </p:txBody>
      </p:sp>
      <p:pic>
        <p:nvPicPr>
          <p:cNvPr id="345" name="Picture 6" descr=""/>
          <p:cNvPicPr/>
          <p:nvPr/>
        </p:nvPicPr>
        <p:blipFill>
          <a:blip r:embed="rId6"/>
          <a:stretch/>
        </p:blipFill>
        <p:spPr>
          <a:xfrm>
            <a:off x="4558320" y="-254520"/>
            <a:ext cx="1684440" cy="1497240"/>
          </a:xfrm>
          <a:prstGeom prst="rect">
            <a:avLst/>
          </a:prstGeom>
          <a:ln>
            <a:noFill/>
          </a:ln>
        </p:spPr>
      </p:pic>
      <p:pic>
        <p:nvPicPr>
          <p:cNvPr id="346" name="Picture 4" descr=""/>
          <p:cNvPicPr/>
          <p:nvPr/>
        </p:nvPicPr>
        <p:blipFill>
          <a:blip r:embed="rId7"/>
          <a:stretch/>
        </p:blipFill>
        <p:spPr>
          <a:xfrm>
            <a:off x="6866640" y="250920"/>
            <a:ext cx="1763280" cy="991800"/>
          </a:xfrm>
          <a:prstGeom prst="rect">
            <a:avLst/>
          </a:prstGeom>
          <a:ln>
            <a:noFill/>
          </a:ln>
        </p:spPr>
      </p:pic>
    </p:spTree>
  </p:cSld>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44">
                                            <p:txEl>
                                              <p:pRg st="0" end="24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344">
                                            <p:txEl>
                                              <p:pRg st="240" end="30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44">
                                            <p:txEl>
                                              <p:pRg st="307" end="38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44">
                                            <p:txEl>
                                              <p:pRg st="386" end="43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44">
                                            <p:txEl>
                                              <p:pRg st="435" end="48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44">
                                            <p:txEl>
                                              <p:pRg st="487" end="51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44">
                                            <p:txEl>
                                              <p:pRg st="512" end="56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344">
                                            <p:txEl>
                                              <p:pRg st="562" end="62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344">
                                            <p:txEl>
                                              <p:pRg st="621" end="647"/>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344">
                                            <p:txEl>
                                              <p:pRg st="647" end="79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344">
                                            <p:txEl>
                                              <p:pRg st="792" end="80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3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1403640" y="476640"/>
            <a:ext cx="8229240" cy="1142640"/>
          </a:xfrm>
          <a:prstGeom prst="rect">
            <a:avLst/>
          </a:prstGeom>
          <a:noFill/>
          <a:ln>
            <a:noFill/>
          </a:ln>
        </p:spPr>
        <p:txBody>
          <a:bodyPr lIns="90000" rIns="90000" tIns="45000" bIns="45000"/>
          <a:p>
            <a:pPr algn="ctr">
              <a:lnSpc>
                <a:spcPct val="100000"/>
              </a:lnSpc>
            </a:pPr>
            <a:r>
              <a:rPr b="0" lang="es-CL" sz="3600" spc="-1" strike="noStrike">
                <a:solidFill>
                  <a:srgbClr val="000000"/>
                </a:solidFill>
                <a:uFill>
                  <a:solidFill>
                    <a:srgbClr val="ffffff"/>
                  </a:solidFill>
                </a:uFill>
                <a:latin typeface="Calibri"/>
                <a:ea typeface="ＭＳ Ｐゴシック"/>
              </a:rPr>
              <a:t>Useful, meaningful codes, will have:</a:t>
            </a:r>
            <a:endParaRPr b="0" lang="es-CL" sz="3600" spc="-1" strike="noStrike">
              <a:solidFill>
                <a:srgbClr val="000000"/>
              </a:solidFill>
              <a:uFill>
                <a:solidFill>
                  <a:srgbClr val="ffffff"/>
                </a:solidFill>
              </a:uFill>
              <a:latin typeface="Calibri"/>
            </a:endParaRPr>
          </a:p>
        </p:txBody>
      </p:sp>
      <p:sp>
        <p:nvSpPr>
          <p:cNvPr id="348" name="TextShape 2"/>
          <p:cNvSpPr txBox="1"/>
          <p:nvPr/>
        </p:nvSpPr>
        <p:spPr>
          <a:xfrm>
            <a:off x="457200" y="1615680"/>
            <a:ext cx="8229240" cy="4525560"/>
          </a:xfrm>
          <a:prstGeom prst="rect">
            <a:avLst/>
          </a:prstGeom>
          <a:noFill/>
          <a:ln>
            <a:noFill/>
          </a:ln>
        </p:spPr>
        <p:txBody>
          <a:bodyPr lIns="90000" rIns="90000" tIns="45000" bIns="45000"/>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A </a:t>
            </a:r>
            <a:r>
              <a:rPr b="0" lang="es-CL" sz="2400" spc="-1" strike="noStrike">
                <a:solidFill>
                  <a:srgbClr val="5034f8"/>
                </a:solidFill>
                <a:uFill>
                  <a:solidFill>
                    <a:srgbClr val="ffffff"/>
                  </a:solidFill>
                </a:uFill>
                <a:latin typeface="Calibri"/>
                <a:ea typeface="ＭＳ Ｐゴシック"/>
              </a:rPr>
              <a:t>label</a:t>
            </a:r>
            <a:r>
              <a:rPr b="0" lang="es-CL" sz="2400" spc="-1" strike="noStrike">
                <a:solidFill>
                  <a:srgbClr val="000000"/>
                </a:solidFill>
                <a:uFill>
                  <a:solidFill>
                    <a:srgbClr val="ffffff"/>
                  </a:solidFill>
                </a:uFill>
                <a:latin typeface="Calibri"/>
                <a:ea typeface="ＭＳ Ｐゴシック"/>
              </a:rPr>
              <a:t> (i.e., name)</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A </a:t>
            </a:r>
            <a:r>
              <a:rPr b="0" lang="es-CL" sz="2400" spc="-1" strike="noStrike">
                <a:solidFill>
                  <a:srgbClr val="5034f8"/>
                </a:solidFill>
                <a:uFill>
                  <a:solidFill>
                    <a:srgbClr val="ffffff"/>
                  </a:solidFill>
                </a:uFill>
                <a:latin typeface="Calibri"/>
                <a:ea typeface="ＭＳ Ｐゴシック"/>
              </a:rPr>
              <a:t>definition</a:t>
            </a:r>
            <a:r>
              <a:rPr b="0" lang="es-CL" sz="2400" spc="-1" strike="noStrike">
                <a:solidFill>
                  <a:srgbClr val="000000"/>
                </a:solidFill>
                <a:uFill>
                  <a:solidFill>
                    <a:srgbClr val="ffffff"/>
                  </a:solidFill>
                </a:uFill>
                <a:latin typeface="Calibri"/>
                <a:ea typeface="ＭＳ Ｐゴシック"/>
              </a:rPr>
              <a:t> of what the code contains (i.e., the characteristic or issue constituting the code)</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5034f8"/>
              </a:buClr>
              <a:buFont typeface="Arial"/>
              <a:buChar char="•"/>
            </a:pPr>
            <a:r>
              <a:rPr b="0" lang="es-CL" sz="2400" spc="-1" strike="noStrike">
                <a:solidFill>
                  <a:srgbClr val="5034f8"/>
                </a:solidFill>
                <a:uFill>
                  <a:solidFill>
                    <a:srgbClr val="ffffff"/>
                  </a:solidFill>
                </a:uFill>
                <a:latin typeface="Calibri"/>
                <a:ea typeface="ＭＳ Ｐゴシック"/>
              </a:rPr>
              <a:t>Examples</a:t>
            </a:r>
            <a:r>
              <a:rPr b="0" lang="es-CL" sz="2400" spc="-1" strike="noStrike">
                <a:solidFill>
                  <a:srgbClr val="000000"/>
                </a:solidFill>
                <a:uFill>
                  <a:solidFill>
                    <a:srgbClr val="ffffff"/>
                  </a:solidFill>
                </a:uFill>
                <a:latin typeface="Calibri"/>
                <a:ea typeface="ＭＳ Ｐゴシック"/>
              </a:rPr>
              <a:t>, both positive and negative, to eliminate possible confusion when looking for the code. </a:t>
            </a:r>
            <a:endParaRPr b="0" lang="es-CL" sz="2400" spc="-1" strike="noStrike">
              <a:solidFill>
                <a:srgbClr val="000000"/>
              </a:solidFill>
              <a:uFill>
                <a:solidFill>
                  <a:srgbClr val="ffffff"/>
                </a:solidFill>
              </a:uFill>
              <a:latin typeface="Calibri"/>
            </a:endParaRPr>
          </a:p>
          <a:p>
            <a:pPr>
              <a:lnSpc>
                <a:spcPct val="100000"/>
              </a:lnSpc>
              <a:spcBef>
                <a:spcPts val="479"/>
              </a:spcBef>
            </a:pPr>
            <a:endParaRPr b="0" lang="es-CL" sz="2400" spc="-1" strike="noStrike">
              <a:solidFill>
                <a:srgbClr val="000000"/>
              </a:solidFill>
              <a:uFill>
                <a:solidFill>
                  <a:srgbClr val="ffffff"/>
                </a:solidFill>
              </a:uFill>
              <a:latin typeface="Calibri"/>
            </a:endParaRPr>
          </a:p>
          <a:p>
            <a:pPr>
              <a:lnSpc>
                <a:spcPct val="100000"/>
              </a:lnSpc>
              <a:spcBef>
                <a:spcPts val="479"/>
              </a:spcBef>
            </a:pP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a:t>
            </a:r>
            <a:r>
              <a:rPr b="0" lang="es-CL" sz="2400" spc="-1" strike="noStrike" u="sng">
                <a:solidFill>
                  <a:srgbClr val="0000ff"/>
                </a:solidFill>
                <a:uFill>
                  <a:solidFill>
                    <a:srgbClr val="ffffff"/>
                  </a:solidFill>
                </a:uFill>
                <a:latin typeface="Calibri"/>
                <a:ea typeface="ＭＳ Ｐゴシック"/>
                <a:hlinkClick r:id="rId1"/>
              </a:rPr>
              <a:t>Boyatzis, 1998, p.31</a:t>
            </a:r>
            <a:r>
              <a:rPr b="0" lang="es-CL" sz="2400" spc="-1" strike="noStrike">
                <a:solidFill>
                  <a:srgbClr val="000000"/>
                </a:solidFill>
                <a:uFill>
                  <a:solidFill>
                    <a:srgbClr val="ffffff"/>
                  </a:solidFill>
                </a:uFill>
                <a:latin typeface="Calibri"/>
                <a:ea typeface="ＭＳ Ｐゴシック"/>
              </a:rPr>
              <a:t>)</a:t>
            </a:r>
            <a:endParaRPr b="0" lang="es-CL" sz="2400" spc="-1" strike="noStrike">
              <a:solidFill>
                <a:srgbClr val="000000"/>
              </a:solidFill>
              <a:uFill>
                <a:solidFill>
                  <a:srgbClr val="ffffff"/>
                </a:solidFill>
              </a:uFill>
              <a:latin typeface="Calibri"/>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49" name="Picture 2" descr=""/>
          <p:cNvPicPr/>
          <p:nvPr/>
        </p:nvPicPr>
        <p:blipFill>
          <a:blip r:embed="rId1"/>
          <a:stretch/>
        </p:blipFill>
        <p:spPr>
          <a:xfrm>
            <a:off x="7340400" y="1986480"/>
            <a:ext cx="1766520" cy="3010680"/>
          </a:xfrm>
          <a:prstGeom prst="rect">
            <a:avLst/>
          </a:prstGeom>
          <a:ln>
            <a:noFill/>
          </a:ln>
        </p:spPr>
      </p:pic>
      <p:pic>
        <p:nvPicPr>
          <p:cNvPr id="350" name="Picture 1" descr=""/>
          <p:cNvPicPr/>
          <p:nvPr/>
        </p:nvPicPr>
        <p:blipFill>
          <a:blip r:embed="rId2"/>
          <a:stretch/>
        </p:blipFill>
        <p:spPr>
          <a:xfrm>
            <a:off x="2606760" y="2097360"/>
            <a:ext cx="1789560" cy="3819240"/>
          </a:xfrm>
          <a:prstGeom prst="rect">
            <a:avLst/>
          </a:prstGeom>
          <a:ln>
            <a:noFill/>
          </a:ln>
        </p:spPr>
      </p:pic>
      <p:sp>
        <p:nvSpPr>
          <p:cNvPr id="351" name="TextShape 1"/>
          <p:cNvSpPr txBox="1"/>
          <p:nvPr/>
        </p:nvSpPr>
        <p:spPr>
          <a:xfrm>
            <a:off x="2577960" y="241200"/>
            <a:ext cx="2176200" cy="63000"/>
          </a:xfrm>
          <a:prstGeom prst="rect">
            <a:avLst/>
          </a:prstGeom>
          <a:noFill/>
          <a:ln>
            <a:noFill/>
          </a:ln>
        </p:spPr>
        <p:txBody>
          <a:bodyPr lIns="90000" rIns="90000" tIns="45000" bIns="45000"/>
          <a:p>
            <a:pPr algn="ctr">
              <a:lnSpc>
                <a:spcPct val="100000"/>
              </a:lnSpc>
            </a:pPr>
            <a:r>
              <a:rPr b="0" lang="es-CL" sz="4400" spc="-1" strike="noStrike">
                <a:solidFill>
                  <a:srgbClr val="ffffff"/>
                </a:solidFill>
                <a:uFill>
                  <a:solidFill>
                    <a:srgbClr val="ffffff"/>
                  </a:solidFill>
                </a:uFill>
                <a:latin typeface="Calibri"/>
                <a:ea typeface="ＭＳ Ｐゴシック"/>
              </a:rPr>
              <a:t>d</a:t>
            </a:r>
            <a:endParaRPr b="0" lang="es-CL" sz="4400" spc="-1" strike="noStrike">
              <a:solidFill>
                <a:srgbClr val="000000"/>
              </a:solidFill>
              <a:uFill>
                <a:solidFill>
                  <a:srgbClr val="ffffff"/>
                </a:solidFill>
              </a:uFill>
              <a:latin typeface="Calibri"/>
            </a:endParaRPr>
          </a:p>
        </p:txBody>
      </p:sp>
      <p:sp>
        <p:nvSpPr>
          <p:cNvPr id="352" name="TextShape 2"/>
          <p:cNvSpPr txBox="1"/>
          <p:nvPr/>
        </p:nvSpPr>
        <p:spPr>
          <a:xfrm>
            <a:off x="2577960" y="241200"/>
            <a:ext cx="2176200" cy="63000"/>
          </a:xfrm>
          <a:prstGeom prst="rect">
            <a:avLst/>
          </a:prstGeom>
          <a:noFill/>
          <a:ln>
            <a:noFill/>
          </a:ln>
        </p:spPr>
        <p:txBody>
          <a:bodyPr lIns="90000" rIns="90000" tIns="45000" bIns="45000"/>
          <a:p>
            <a:pPr>
              <a:lnSpc>
                <a:spcPct val="100000"/>
              </a:lnSpc>
            </a:pPr>
            <a:r>
              <a:rPr b="0" lang="en-CA" sz="1800" spc="-1" strike="noStrike">
                <a:solidFill>
                  <a:srgbClr val="ffffff"/>
                </a:solidFill>
                <a:uFill>
                  <a:solidFill>
                    <a:srgbClr val="ffffff"/>
                  </a:solidFill>
                </a:uFill>
                <a:latin typeface="Calibri"/>
              </a:rPr>
              <a:t>34</a:t>
            </a:r>
            <a:endParaRPr b="0" lang="en-CA" sz="1800" spc="-1" strike="noStrike">
              <a:solidFill>
                <a:srgbClr val="000000"/>
              </a:solidFill>
              <a:uFill>
                <a:solidFill>
                  <a:srgbClr val="ffffff"/>
                </a:solidFill>
              </a:uFill>
              <a:latin typeface="Times New Roman"/>
            </a:endParaRPr>
          </a:p>
        </p:txBody>
      </p:sp>
      <p:sp>
        <p:nvSpPr>
          <p:cNvPr id="353" name="CustomShape 3"/>
          <p:cNvSpPr/>
          <p:nvPr/>
        </p:nvSpPr>
        <p:spPr>
          <a:xfrm>
            <a:off x="-263520" y="6491160"/>
            <a:ext cx="9670320" cy="519840"/>
          </a:xfrm>
          <a:prstGeom prst="rect">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354" name="Picture 11" descr=""/>
          <p:cNvPicPr/>
          <p:nvPr/>
        </p:nvPicPr>
        <p:blipFill>
          <a:blip r:embed="rId3"/>
          <a:srcRect l="-72187" t="14674" r="72187" b="-14230"/>
          <a:stretch/>
        </p:blipFill>
        <p:spPr>
          <a:xfrm>
            <a:off x="-2340720" y="2121120"/>
            <a:ext cx="9706320" cy="4572720"/>
          </a:xfrm>
          <a:prstGeom prst="rect">
            <a:avLst/>
          </a:prstGeom>
          <a:ln>
            <a:noFill/>
          </a:ln>
        </p:spPr>
      </p:pic>
      <p:sp>
        <p:nvSpPr>
          <p:cNvPr id="355" name="CustomShape 4"/>
          <p:cNvSpPr/>
          <p:nvPr/>
        </p:nvSpPr>
        <p:spPr>
          <a:xfrm>
            <a:off x="4625640" y="1455120"/>
            <a:ext cx="4414320" cy="518760"/>
          </a:xfrm>
          <a:prstGeom prst="rect">
            <a:avLst/>
          </a:prstGeom>
          <a:noFill/>
          <a:ln>
            <a:noFill/>
          </a:ln>
        </p:spPr>
        <p:style>
          <a:lnRef idx="0"/>
          <a:fillRef idx="0"/>
          <a:effectRef idx="0"/>
          <a:fontRef idx="minor"/>
        </p:style>
        <p:txBody>
          <a:bodyPr lIns="90000" rIns="90000" tIns="45000" bIns="45000"/>
          <a:p>
            <a:pPr marL="200880" indent="-200520">
              <a:lnSpc>
                <a:spcPct val="100000"/>
              </a:lnSpc>
              <a:buClr>
                <a:srgbClr val="000000"/>
              </a:buClr>
              <a:buFont typeface="Arial"/>
              <a:buChar char="•"/>
            </a:pPr>
            <a:r>
              <a:rPr b="0" lang="en-CA" sz="1270" spc="-1" strike="noStrike">
                <a:solidFill>
                  <a:srgbClr val="000000"/>
                </a:solidFill>
                <a:uFill>
                  <a:solidFill>
                    <a:srgbClr val="ffffff"/>
                  </a:solidFill>
                </a:uFill>
                <a:latin typeface="Calibri"/>
              </a:rPr>
              <a:t>Separating ‘families’</a:t>
            </a:r>
            <a:r>
              <a:rPr b="0" lang="en-CA" sz="1410" spc="-1" strike="noStrike">
                <a:solidFill>
                  <a:srgbClr val="000000"/>
                </a:solidFill>
                <a:uFill>
                  <a:solidFill>
                    <a:srgbClr val="ffffff"/>
                  </a:solidFill>
                </a:uFill>
                <a:latin typeface="Calibri"/>
              </a:rPr>
              <a:t> (children types of parents) / Vista coding</a:t>
            </a:r>
            <a:endParaRPr b="0" lang="en-CA" sz="1410" spc="-1" strike="noStrike">
              <a:solidFill>
                <a:srgbClr val="000000"/>
              </a:solidFill>
              <a:uFill>
                <a:solidFill>
                  <a:srgbClr val="ffffff"/>
                </a:solidFill>
              </a:uFill>
              <a:latin typeface="Arial"/>
            </a:endParaRPr>
          </a:p>
        </p:txBody>
      </p:sp>
      <p:sp>
        <p:nvSpPr>
          <p:cNvPr id="356" name="CustomShape 5"/>
          <p:cNvSpPr/>
          <p:nvPr/>
        </p:nvSpPr>
        <p:spPr>
          <a:xfrm>
            <a:off x="152640" y="1476720"/>
            <a:ext cx="4574520" cy="282960"/>
          </a:xfrm>
          <a:prstGeom prst="rect">
            <a:avLst/>
          </a:prstGeom>
          <a:noFill/>
          <a:ln>
            <a:noFill/>
          </a:ln>
        </p:spPr>
        <p:style>
          <a:lnRef idx="0"/>
          <a:fillRef idx="0"/>
          <a:effectRef idx="0"/>
          <a:fontRef idx="minor"/>
        </p:style>
        <p:txBody>
          <a:bodyPr lIns="90000" rIns="90000" tIns="45000" bIns="45000"/>
          <a:p>
            <a:pPr marL="200880" indent="-200520">
              <a:lnSpc>
                <a:spcPct val="100000"/>
              </a:lnSpc>
              <a:buClr>
                <a:srgbClr val="000000"/>
              </a:buClr>
              <a:buFont typeface="Arial"/>
              <a:buChar char="•"/>
            </a:pPr>
            <a:r>
              <a:rPr b="0" lang="en-CA" sz="1270" spc="-1" strike="noStrike">
                <a:solidFill>
                  <a:srgbClr val="000000"/>
                </a:solidFill>
                <a:uFill>
                  <a:solidFill>
                    <a:srgbClr val="ffffff"/>
                  </a:solidFill>
                </a:uFill>
                <a:latin typeface="Calibri"/>
              </a:rPr>
              <a:t>Mixing ‘families’ / Viral coding</a:t>
            </a:r>
            <a:endParaRPr b="0" lang="en-CA" sz="1270" spc="-1" strike="noStrike">
              <a:solidFill>
                <a:srgbClr val="000000"/>
              </a:solidFill>
              <a:uFill>
                <a:solidFill>
                  <a:srgbClr val="ffffff"/>
                </a:solidFill>
              </a:uFill>
              <a:latin typeface="Arial"/>
            </a:endParaRPr>
          </a:p>
        </p:txBody>
      </p:sp>
      <p:pic>
        <p:nvPicPr>
          <p:cNvPr id="357" name="Picture 15" descr=""/>
          <p:cNvPicPr/>
          <p:nvPr/>
        </p:nvPicPr>
        <p:blipFill>
          <a:blip r:embed="rId4"/>
          <a:srcRect l="17074" t="25944" r="66707" b="29940"/>
          <a:stretch/>
        </p:blipFill>
        <p:spPr>
          <a:xfrm>
            <a:off x="-90720" y="2097360"/>
            <a:ext cx="2530440" cy="3855960"/>
          </a:xfrm>
          <a:prstGeom prst="rect">
            <a:avLst/>
          </a:prstGeom>
          <a:ln>
            <a:noFill/>
          </a:ln>
        </p:spPr>
      </p:pic>
      <p:sp>
        <p:nvSpPr>
          <p:cNvPr id="358" name="CustomShape 6"/>
          <p:cNvSpPr/>
          <p:nvPr/>
        </p:nvSpPr>
        <p:spPr>
          <a:xfrm>
            <a:off x="2653560" y="2217240"/>
            <a:ext cx="1971720" cy="1245960"/>
          </a:xfrm>
          <a:prstGeom prst="rect">
            <a:avLst/>
          </a:prstGeom>
          <a:solidFill>
            <a:srgbClr val="c00000"/>
          </a:solidFill>
          <a:ln>
            <a:noFill/>
          </a:ln>
        </p:spPr>
        <p:style>
          <a:lnRef idx="0"/>
          <a:fillRef idx="0"/>
          <a:effectRef idx="0"/>
          <a:fontRef idx="minor"/>
        </p:style>
        <p:txBody>
          <a:bodyPr lIns="90000" rIns="90000" tIns="45000" bIns="45000"/>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Too many codes</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Less flexibility for asking questions</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Mixing up categories</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Impose results before analysis</a:t>
            </a:r>
            <a:endParaRPr b="0" lang="en-CA" sz="1270" spc="-1" strike="noStrike">
              <a:solidFill>
                <a:srgbClr val="000000"/>
              </a:solidFill>
              <a:uFill>
                <a:solidFill>
                  <a:srgbClr val="ffffff"/>
                </a:solidFill>
              </a:uFill>
              <a:latin typeface="Arial"/>
            </a:endParaRPr>
          </a:p>
        </p:txBody>
      </p:sp>
      <p:sp>
        <p:nvSpPr>
          <p:cNvPr id="359" name="CustomShape 7"/>
          <p:cNvSpPr/>
          <p:nvPr/>
        </p:nvSpPr>
        <p:spPr>
          <a:xfrm>
            <a:off x="865800" y="4566240"/>
            <a:ext cx="3705840" cy="860760"/>
          </a:xfrm>
          <a:prstGeom prst="rect">
            <a:avLst/>
          </a:prstGeom>
          <a:solidFill>
            <a:srgbClr val="00b0f0"/>
          </a:solidFill>
          <a:ln>
            <a:noFill/>
          </a:ln>
        </p:spPr>
        <p:style>
          <a:lnRef idx="0"/>
          <a:fillRef idx="0"/>
          <a:effectRef idx="0"/>
          <a:fontRef idx="minor"/>
        </p:style>
        <p:txBody>
          <a:bodyPr lIns="90000" rIns="90000" tIns="45000" bIns="45000"/>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Maintaining contexts (seeing nesting)</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Immediate impression readings</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Ad-hoc coding (less effort on categorization)</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You don’t use Queries</a:t>
            </a:r>
            <a:endParaRPr b="0" lang="en-CA" sz="1270" spc="-1" strike="noStrike">
              <a:solidFill>
                <a:srgbClr val="000000"/>
              </a:solidFill>
              <a:uFill>
                <a:solidFill>
                  <a:srgbClr val="ffffff"/>
                </a:solidFill>
              </a:uFill>
              <a:latin typeface="Arial"/>
            </a:endParaRPr>
          </a:p>
        </p:txBody>
      </p:sp>
      <p:sp>
        <p:nvSpPr>
          <p:cNvPr id="360" name="CustomShape 8"/>
          <p:cNvSpPr/>
          <p:nvPr/>
        </p:nvSpPr>
        <p:spPr>
          <a:xfrm>
            <a:off x="7016400" y="2097360"/>
            <a:ext cx="1971720" cy="2446560"/>
          </a:xfrm>
          <a:prstGeom prst="rect">
            <a:avLst/>
          </a:prstGeom>
          <a:solidFill>
            <a:srgbClr val="c00000"/>
          </a:solidFill>
          <a:ln>
            <a:noFill/>
          </a:ln>
        </p:spPr>
        <p:style>
          <a:lnRef idx="0"/>
          <a:fillRef idx="0"/>
          <a:effectRef idx="0"/>
          <a:fontRef idx="minor"/>
        </p:style>
        <p:txBody>
          <a:bodyPr lIns="90000" rIns="90000" tIns="45000" bIns="45000"/>
          <a:p>
            <a:pPr marL="200880" indent="-200520">
              <a:lnSpc>
                <a:spcPct val="100000"/>
              </a:lnSpc>
              <a:buClr>
                <a:srgbClr val="ffffff"/>
              </a:buClr>
              <a:buFont typeface="Arial"/>
              <a:buChar char="•"/>
            </a:pPr>
            <a:r>
              <a:rPr b="0" lang="en-CA" sz="1410" spc="-1" strike="noStrike">
                <a:solidFill>
                  <a:srgbClr val="ffffff"/>
                </a:solidFill>
                <a:uFill>
                  <a:solidFill>
                    <a:srgbClr val="ffffff"/>
                  </a:solidFill>
                </a:uFill>
                <a:latin typeface="Calibri"/>
              </a:rPr>
              <a:t>Time consuming</a:t>
            </a:r>
            <a:endParaRPr b="0" lang="en-CA" sz="1410" spc="-1" strike="noStrike">
              <a:solidFill>
                <a:srgbClr val="000000"/>
              </a:solidFill>
              <a:uFill>
                <a:solidFill>
                  <a:srgbClr val="ffffff"/>
                </a:solidFill>
              </a:uFill>
              <a:latin typeface="Arial"/>
            </a:endParaRPr>
          </a:p>
          <a:p>
            <a:pPr lvl="1" marL="522360" indent="-200520">
              <a:lnSpc>
                <a:spcPct val="100000"/>
              </a:lnSpc>
              <a:buClr>
                <a:srgbClr val="ffffff"/>
              </a:buClr>
              <a:buFont typeface="Arial"/>
              <a:buChar char="•"/>
            </a:pPr>
            <a:r>
              <a:rPr b="0" lang="en-CA" sz="1410" spc="-1" strike="noStrike">
                <a:solidFill>
                  <a:srgbClr val="ffffff"/>
                </a:solidFill>
                <a:uFill>
                  <a:solidFill>
                    <a:srgbClr val="ffffff"/>
                  </a:solidFill>
                </a:uFill>
                <a:latin typeface="Calibri"/>
              </a:rPr>
              <a:t>Necessitates remembering all the codes you need to apply</a:t>
            </a:r>
            <a:endParaRPr b="0" lang="en-CA" sz="1410" spc="-1" strike="noStrike">
              <a:solidFill>
                <a:srgbClr val="000000"/>
              </a:solidFill>
              <a:uFill>
                <a:solidFill>
                  <a:srgbClr val="ffffff"/>
                </a:solidFill>
              </a:uFill>
              <a:latin typeface="Arial"/>
            </a:endParaRPr>
          </a:p>
          <a:p>
            <a:pPr lvl="1" marL="522360" indent="-200520">
              <a:lnSpc>
                <a:spcPct val="100000"/>
              </a:lnSpc>
              <a:buClr>
                <a:srgbClr val="ffffff"/>
              </a:buClr>
              <a:buFont typeface="Arial"/>
              <a:buChar char="•"/>
            </a:pPr>
            <a:r>
              <a:rPr b="0" lang="en-CA" sz="1410" spc="-1" strike="noStrike">
                <a:solidFill>
                  <a:srgbClr val="ffffff"/>
                </a:solidFill>
                <a:uFill>
                  <a:solidFill>
                    <a:srgbClr val="ffffff"/>
                  </a:solidFill>
                </a:uFill>
                <a:latin typeface="Calibri"/>
              </a:rPr>
              <a:t>Keep track of possible queries in Memos.</a:t>
            </a:r>
            <a:endParaRPr b="0" lang="en-CA" sz="1410" spc="-1" strike="noStrike">
              <a:solidFill>
                <a:srgbClr val="000000"/>
              </a:solidFill>
              <a:uFill>
                <a:solidFill>
                  <a:srgbClr val="ffffff"/>
                </a:solidFill>
              </a:uFill>
              <a:latin typeface="Arial"/>
            </a:endParaRPr>
          </a:p>
          <a:p>
            <a:pPr lvl="1" marL="522360" indent="-200520">
              <a:lnSpc>
                <a:spcPct val="100000"/>
              </a:lnSpc>
              <a:buClr>
                <a:srgbClr val="ffffff"/>
              </a:buClr>
              <a:buFont typeface="Arial"/>
              <a:buChar char="•"/>
            </a:pPr>
            <a:r>
              <a:rPr b="0" lang="en-CA" sz="1410" spc="-1" strike="noStrike">
                <a:solidFill>
                  <a:srgbClr val="ffffff"/>
                </a:solidFill>
                <a:uFill>
                  <a:solidFill>
                    <a:srgbClr val="ffffff"/>
                  </a:solidFill>
                </a:uFill>
                <a:latin typeface="Calibri"/>
              </a:rPr>
              <a:t>Thorough definition of categories</a:t>
            </a:r>
            <a:endParaRPr b="0" lang="en-CA" sz="1410" spc="-1" strike="noStrike">
              <a:solidFill>
                <a:srgbClr val="000000"/>
              </a:solidFill>
              <a:uFill>
                <a:solidFill>
                  <a:srgbClr val="ffffff"/>
                </a:solidFill>
              </a:uFill>
              <a:latin typeface="Arial"/>
            </a:endParaRPr>
          </a:p>
        </p:txBody>
      </p:sp>
      <p:sp>
        <p:nvSpPr>
          <p:cNvPr id="361" name="CustomShape 9"/>
          <p:cNvSpPr/>
          <p:nvPr/>
        </p:nvSpPr>
        <p:spPr>
          <a:xfrm>
            <a:off x="5280120" y="4850640"/>
            <a:ext cx="3705840" cy="860760"/>
          </a:xfrm>
          <a:prstGeom prst="rect">
            <a:avLst/>
          </a:prstGeom>
          <a:solidFill>
            <a:srgbClr val="00b0f0"/>
          </a:solidFill>
          <a:ln>
            <a:noFill/>
          </a:ln>
        </p:spPr>
        <p:style>
          <a:lnRef idx="0"/>
          <a:fillRef idx="0"/>
          <a:effectRef idx="0"/>
          <a:fontRef idx="minor"/>
        </p:style>
        <p:txBody>
          <a:bodyPr lIns="90000" rIns="90000" tIns="45000" bIns="45000"/>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Less nodes</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More flexibility for asking questions (not foreseen)</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Clarity and systematicity</a:t>
            </a:r>
            <a:endParaRPr b="0" lang="en-CA" sz="1270" spc="-1" strike="noStrike">
              <a:solidFill>
                <a:srgbClr val="000000"/>
              </a:solidFill>
              <a:uFill>
                <a:solidFill>
                  <a:srgbClr val="ffffff"/>
                </a:solidFill>
              </a:uFill>
              <a:latin typeface="Arial"/>
            </a:endParaRPr>
          </a:p>
          <a:p>
            <a:pPr marL="200880" indent="-200520">
              <a:lnSpc>
                <a:spcPct val="100000"/>
              </a:lnSpc>
              <a:buClr>
                <a:srgbClr val="ffffff"/>
              </a:buClr>
              <a:buFont typeface="Arial"/>
              <a:buChar char="•"/>
            </a:pPr>
            <a:r>
              <a:rPr b="0" lang="en-CA" sz="1270" spc="-1" strike="noStrike">
                <a:solidFill>
                  <a:srgbClr val="ffffff"/>
                </a:solidFill>
                <a:uFill>
                  <a:solidFill>
                    <a:srgbClr val="ffffff"/>
                  </a:solidFill>
                </a:uFill>
                <a:latin typeface="Calibri"/>
              </a:rPr>
              <a:t>Blinding effect</a:t>
            </a:r>
            <a:endParaRPr b="0" lang="en-CA" sz="1270" spc="-1" strike="noStrike">
              <a:solidFill>
                <a:srgbClr val="000000"/>
              </a:solidFill>
              <a:uFill>
                <a:solidFill>
                  <a:srgbClr val="ffffff"/>
                </a:solidFill>
              </a:uFill>
              <a:latin typeface="Arial"/>
            </a:endParaRPr>
          </a:p>
        </p:txBody>
      </p:sp>
      <p:pic>
        <p:nvPicPr>
          <p:cNvPr id="362" name="Picture 6" descr=""/>
          <p:cNvPicPr/>
          <p:nvPr/>
        </p:nvPicPr>
        <p:blipFill>
          <a:blip r:embed="rId5"/>
          <a:stretch/>
        </p:blipFill>
        <p:spPr>
          <a:xfrm>
            <a:off x="5363280" y="3375000"/>
            <a:ext cx="1684440" cy="1497240"/>
          </a:xfrm>
          <a:prstGeom prst="rect">
            <a:avLst/>
          </a:prstGeom>
          <a:ln>
            <a:noFill/>
          </a:ln>
        </p:spPr>
      </p:pic>
      <p:pic>
        <p:nvPicPr>
          <p:cNvPr id="363" name="Picture 4" descr=""/>
          <p:cNvPicPr/>
          <p:nvPr/>
        </p:nvPicPr>
        <p:blipFill>
          <a:blip r:embed="rId6"/>
          <a:stretch/>
        </p:blipFill>
        <p:spPr>
          <a:xfrm>
            <a:off x="889920" y="3574440"/>
            <a:ext cx="1763280" cy="991800"/>
          </a:xfrm>
          <a:prstGeom prst="rect">
            <a:avLst/>
          </a:prstGeom>
          <a:ln>
            <a:noFill/>
          </a:ln>
        </p:spPr>
      </p:pic>
      <p:sp>
        <p:nvSpPr>
          <p:cNvPr id="364" name="CustomShape 10"/>
          <p:cNvSpPr/>
          <p:nvPr/>
        </p:nvSpPr>
        <p:spPr>
          <a:xfrm>
            <a:off x="457200" y="332640"/>
            <a:ext cx="8229240" cy="1142640"/>
          </a:xfrm>
          <a:prstGeom prst="rect">
            <a:avLst/>
          </a:prstGeom>
          <a:noFill/>
          <a:ln>
            <a:noFill/>
          </a:ln>
        </p:spPr>
        <p:style>
          <a:lnRef idx="0"/>
          <a:fillRef idx="0"/>
          <a:effectRef idx="0"/>
          <a:fontRef idx="minor"/>
        </p:style>
        <p:txBody>
          <a:bodyPr lIns="90000" rIns="90000" tIns="45000" bIns="45000"/>
          <a:p>
            <a:pPr algn="ctr">
              <a:lnSpc>
                <a:spcPct val="100000"/>
              </a:lnSpc>
            </a:pPr>
            <a:r>
              <a:rPr b="0" lang="en-CA" sz="4400" spc="-1" strike="noStrike">
                <a:solidFill>
                  <a:srgbClr val="000000"/>
                </a:solidFill>
                <a:uFill>
                  <a:solidFill>
                    <a:srgbClr val="ffffff"/>
                  </a:solidFill>
                </a:uFill>
                <a:latin typeface="Calibri"/>
                <a:ea typeface="ＭＳ Ｐゴシック"/>
              </a:rPr>
              <a:t>Nodes in NVivo</a:t>
            </a:r>
            <a:endParaRPr b="0" lang="en-CA" sz="44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35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35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350"/>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35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349"/>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35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35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36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36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5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36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Getting NVivo</a:t>
            </a:r>
            <a:endParaRPr b="0" lang="es-CL" sz="4400" spc="-1" strike="noStrike">
              <a:solidFill>
                <a:srgbClr val="000000"/>
              </a:solidFill>
              <a:uFill>
                <a:solidFill>
                  <a:srgbClr val="ffffff"/>
                </a:solidFill>
              </a:uFill>
              <a:latin typeface="Calibri"/>
            </a:endParaRPr>
          </a:p>
        </p:txBody>
      </p:sp>
      <p:sp>
        <p:nvSpPr>
          <p:cNvPr id="249" name="TextShape 2"/>
          <p:cNvSpPr txBox="1"/>
          <p:nvPr/>
        </p:nvSpPr>
        <p:spPr>
          <a:xfrm>
            <a:off x="557640" y="1556640"/>
            <a:ext cx="8028000" cy="4104000"/>
          </a:xfrm>
          <a:prstGeom prst="rect">
            <a:avLst/>
          </a:prstGeom>
          <a:noFill/>
          <a:ln>
            <a:noFill/>
          </a:ln>
        </p:spPr>
        <p:txBody>
          <a:bodyPr lIns="90000" rIns="90000" tIns="45000" bIns="45000">
            <a:normAutofit/>
          </a:bodyPr>
          <a:p>
            <a:pPr marL="343080" indent="-342720">
              <a:lnSpc>
                <a:spcPct val="100000"/>
              </a:lnSpc>
              <a:spcBef>
                <a:spcPts val="541"/>
              </a:spcBef>
              <a:spcAft>
                <a:spcPts val="2401"/>
              </a:spcAft>
              <a:buClr>
                <a:srgbClr val="000000"/>
              </a:buClr>
              <a:buFont typeface="Arial"/>
              <a:buChar char="•"/>
            </a:pPr>
            <a:r>
              <a:rPr b="0" lang="es-CL" sz="2700" spc="-1" strike="noStrike">
                <a:solidFill>
                  <a:srgbClr val="000000"/>
                </a:solidFill>
                <a:uFill>
                  <a:solidFill>
                    <a:srgbClr val="ffffff"/>
                  </a:solidFill>
                </a:uFill>
                <a:latin typeface="Calibri"/>
                <a:ea typeface="ＭＳ Ｐゴシック"/>
              </a:rPr>
              <a:t>UBC Library has NVivo on its computers (Room 217 and 218)</a:t>
            </a:r>
            <a:endParaRPr b="0" lang="es-CL" sz="2700" spc="-1" strike="noStrike">
              <a:solidFill>
                <a:srgbClr val="000000"/>
              </a:solidFill>
              <a:uFill>
                <a:solidFill>
                  <a:srgbClr val="ffffff"/>
                </a:solidFill>
              </a:uFill>
              <a:latin typeface="Calibri"/>
            </a:endParaRPr>
          </a:p>
          <a:p>
            <a:pPr marL="343080" indent="-342720">
              <a:lnSpc>
                <a:spcPct val="100000"/>
              </a:lnSpc>
              <a:spcBef>
                <a:spcPts val="541"/>
              </a:spcBef>
              <a:spcAft>
                <a:spcPts val="2401"/>
              </a:spcAft>
              <a:buClr>
                <a:srgbClr val="000000"/>
              </a:buClr>
              <a:buFont typeface="Arial"/>
              <a:buChar char="•"/>
            </a:pPr>
            <a:r>
              <a:rPr b="0" lang="es-CL" sz="2700" spc="-1" strike="noStrike">
                <a:solidFill>
                  <a:srgbClr val="000000"/>
                </a:solidFill>
                <a:uFill>
                  <a:solidFill>
                    <a:srgbClr val="ffffff"/>
                  </a:solidFill>
                </a:uFill>
                <a:latin typeface="Calibri"/>
                <a:ea typeface="ＭＳ Ｐゴシック"/>
              </a:rPr>
              <a:t>From Nov. 21, 2016, NVivo is available to </a:t>
            </a:r>
            <a:br/>
            <a:r>
              <a:rPr b="0" lang="es-CL" sz="2700" spc="-1" strike="noStrike">
                <a:solidFill>
                  <a:srgbClr val="000000"/>
                </a:solidFill>
                <a:uFill>
                  <a:solidFill>
                    <a:srgbClr val="ffffff"/>
                  </a:solidFill>
                </a:uFill>
                <a:latin typeface="Calibri"/>
                <a:ea typeface="ＭＳ Ｐゴシック"/>
              </a:rPr>
              <a:t>UBC students, faculty and staff </a:t>
            </a:r>
            <a:br/>
            <a:r>
              <a:rPr b="0" lang="es-CL" sz="2700" spc="-1" strike="noStrike">
                <a:solidFill>
                  <a:srgbClr val="000000"/>
                </a:solidFill>
                <a:uFill>
                  <a:solidFill>
                    <a:srgbClr val="ffffff"/>
                  </a:solidFill>
                </a:uFill>
                <a:latin typeface="Calibri"/>
                <a:ea typeface="ＭＳ Ｐゴシック"/>
              </a:rPr>
              <a:t>Instructions</a:t>
            </a:r>
            <a:r>
              <a:rPr b="0" lang="es-CL" sz="2600" spc="-1" strike="noStrike">
                <a:solidFill>
                  <a:srgbClr val="000000"/>
                </a:solidFill>
                <a:uFill>
                  <a:solidFill>
                    <a:srgbClr val="ffffff"/>
                  </a:solidFill>
                </a:uFill>
                <a:latin typeface="Calibri"/>
                <a:ea typeface="ＭＳ Ｐゴシック"/>
              </a:rPr>
              <a:t>: </a:t>
            </a:r>
            <a:r>
              <a:rPr b="0" lang="es-CL" sz="2400" spc="-1" strike="noStrike" u="sng">
                <a:solidFill>
                  <a:srgbClr val="0000ff"/>
                </a:solidFill>
                <a:uFill>
                  <a:solidFill>
                    <a:srgbClr val="ffffff"/>
                  </a:solidFill>
                </a:uFill>
                <a:latin typeface="Calibri"/>
                <a:ea typeface="ＭＳ Ｐゴシック"/>
                <a:hlinkClick r:id="rId1"/>
              </a:rPr>
              <a:t>https://it.ubc.ca/services/desktop-print-services/software-licensing/nvivo-pro-software</a:t>
            </a:r>
            <a:r>
              <a:rPr b="0" lang="es-CL" sz="2600" spc="-1" strike="noStrike">
                <a:solidFill>
                  <a:srgbClr val="000000"/>
                </a:solidFill>
                <a:uFill>
                  <a:solidFill>
                    <a:srgbClr val="ffffff"/>
                  </a:solidFill>
                </a:uFill>
                <a:latin typeface="Calibri"/>
                <a:ea typeface="ＭＳ Ｐゴシック"/>
              </a:rPr>
              <a:t> </a:t>
            </a:r>
            <a:endParaRPr b="0" lang="es-CL" sz="2600" spc="-1" strike="noStrike">
              <a:solidFill>
                <a:srgbClr val="000000"/>
              </a:solidFill>
              <a:uFill>
                <a:solidFill>
                  <a:srgbClr val="ffffff"/>
                </a:solidFill>
              </a:uFill>
              <a:latin typeface="Calibri"/>
            </a:endParaRPr>
          </a:p>
          <a:p>
            <a:pPr marL="343080" indent="-342720">
              <a:lnSpc>
                <a:spcPct val="100000"/>
              </a:lnSpc>
              <a:spcBef>
                <a:spcPts val="519"/>
              </a:spcBef>
              <a:spcAft>
                <a:spcPts val="2401"/>
              </a:spcAft>
              <a:buClr>
                <a:srgbClr val="000000"/>
              </a:buClr>
              <a:buFont typeface="Arial"/>
              <a:buChar char="•"/>
            </a:pPr>
            <a:r>
              <a:rPr b="0" lang="es-CL" sz="2600" spc="-1" strike="noStrike">
                <a:solidFill>
                  <a:srgbClr val="000000"/>
                </a:solidFill>
                <a:uFill>
                  <a:solidFill>
                    <a:srgbClr val="ffffff"/>
                  </a:solidFill>
                </a:uFill>
                <a:latin typeface="Calibri"/>
                <a:ea typeface="ＭＳ Ｐゴシック"/>
              </a:rPr>
              <a:t>For new students, go to the following link (google- </a:t>
            </a:r>
            <a:r>
              <a:rPr b="0" lang="es-CL" sz="2600" spc="-1" strike="noStrike" u="sng">
                <a:solidFill>
                  <a:srgbClr val="0000ff"/>
                </a:solidFill>
                <a:uFill>
                  <a:solidFill>
                    <a:srgbClr val="ffffff"/>
                  </a:solidFill>
                </a:uFill>
                <a:latin typeface="Calibri"/>
                <a:ea typeface="ＭＳ Ｐゴシック"/>
                <a:hlinkClick r:id="rId2"/>
              </a:rPr>
              <a:t>UBC On the Hub</a:t>
            </a:r>
            <a:r>
              <a:rPr b="0" lang="es-CL" sz="2600" spc="-1" strike="noStrike">
                <a:solidFill>
                  <a:srgbClr val="000000"/>
                </a:solidFill>
                <a:uFill>
                  <a:solidFill>
                    <a:srgbClr val="ffffff"/>
                  </a:solidFill>
                </a:uFill>
                <a:latin typeface="Calibri"/>
                <a:ea typeface="ＭＳ Ｐゴシック"/>
              </a:rPr>
              <a:t>) </a:t>
            </a:r>
            <a:endParaRPr b="0" lang="es-CL" sz="2600" spc="-1" strike="noStrike">
              <a:solidFill>
                <a:srgbClr val="000000"/>
              </a:solidFill>
              <a:uFill>
                <a:solidFill>
                  <a:srgbClr val="ffffff"/>
                </a:solidFill>
              </a:uFill>
              <a:latin typeface="Calibri"/>
            </a:endParaRPr>
          </a:p>
          <a:p>
            <a:pPr marL="343080" indent="-342720">
              <a:lnSpc>
                <a:spcPct val="100000"/>
              </a:lnSpc>
              <a:spcBef>
                <a:spcPts val="541"/>
              </a:spcBef>
              <a:spcAft>
                <a:spcPts val="2401"/>
              </a:spcAft>
              <a:buClr>
                <a:srgbClr val="000000"/>
              </a:buClr>
              <a:buFont typeface="Arial"/>
              <a:buChar char="•"/>
            </a:pPr>
            <a:r>
              <a:rPr b="0" lang="es-CL" sz="2700" spc="-1" strike="noStrike">
                <a:solidFill>
                  <a:srgbClr val="000000"/>
                </a:solidFill>
                <a:uFill>
                  <a:solidFill>
                    <a:srgbClr val="ffffff"/>
                  </a:solidFill>
                </a:uFill>
                <a:latin typeface="Calibri"/>
                <a:ea typeface="ＭＳ Ｐゴシック"/>
              </a:rPr>
              <a:t>14-day free trial available to anyone at: </a:t>
            </a:r>
            <a:r>
              <a:rPr b="0" lang="es-CL" sz="2400" spc="-1" strike="noStrike" u="sng">
                <a:solidFill>
                  <a:srgbClr val="0000ff"/>
                </a:solidFill>
                <a:uFill>
                  <a:solidFill>
                    <a:srgbClr val="ffffff"/>
                  </a:solidFill>
                </a:uFill>
                <a:latin typeface="Calibri"/>
                <a:ea typeface="ＭＳ Ｐゴシック"/>
                <a:hlinkClick r:id="rId3"/>
              </a:rPr>
              <a:t>http://www.qsrinternational.com/trial-nvivo</a:t>
            </a:r>
            <a:endParaRPr b="0" lang="es-CL" sz="2400" spc="-1" strike="noStrike">
              <a:solidFill>
                <a:srgbClr val="000000"/>
              </a:solidFill>
              <a:uFill>
                <a:solidFill>
                  <a:srgbClr val="ffffff"/>
                </a:solidFill>
              </a:uFill>
              <a:latin typeface="Calibri"/>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1835640" y="415080"/>
            <a:ext cx="7066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Examples of categories</a:t>
            </a:r>
            <a:endParaRPr b="0" lang="es-CL" sz="4400" spc="-1" strike="noStrike">
              <a:solidFill>
                <a:srgbClr val="000000"/>
              </a:solidFill>
              <a:uFill>
                <a:solidFill>
                  <a:srgbClr val="ffffff"/>
                </a:solidFill>
              </a:uFill>
              <a:latin typeface="Calibri"/>
            </a:endParaRPr>
          </a:p>
        </p:txBody>
      </p:sp>
      <p:sp>
        <p:nvSpPr>
          <p:cNvPr id="366" name="TextShape 2"/>
          <p:cNvSpPr txBox="1"/>
          <p:nvPr/>
        </p:nvSpPr>
        <p:spPr>
          <a:xfrm>
            <a:off x="36000" y="1340640"/>
            <a:ext cx="6480000" cy="4608000"/>
          </a:xfrm>
          <a:prstGeom prst="rect">
            <a:avLst/>
          </a:prstGeom>
          <a:solidFill>
            <a:srgbClr val="ffffff"/>
          </a:solidFill>
          <a:ln>
            <a:noFill/>
          </a:ln>
        </p:spPr>
        <p:txBody>
          <a:bodyPr lIns="90000" rIns="90000" tIns="45000" bIns="45000"/>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Actions</a:t>
            </a:r>
            <a:r>
              <a:rPr b="0" lang="es-CL" sz="1600" spc="-1" strike="noStrike">
                <a:solidFill>
                  <a:srgbClr val="000000"/>
                </a:solidFill>
                <a:uFill>
                  <a:solidFill>
                    <a:srgbClr val="ffffff"/>
                  </a:solidFill>
                </a:uFill>
                <a:latin typeface="Calibri"/>
                <a:ea typeface="ＭＳ Ｐゴシック"/>
              </a:rPr>
              <a:t> – things that are done at a point in time (e.g., </a:t>
            </a:r>
            <a:r>
              <a:rPr b="1" lang="es-CL" sz="1600" spc="-1" strike="noStrike">
                <a:solidFill>
                  <a:srgbClr val="000000"/>
                </a:solidFill>
                <a:uFill>
                  <a:solidFill>
                    <a:srgbClr val="ffffff"/>
                  </a:solidFill>
                </a:uFill>
                <a:latin typeface="Calibri"/>
                <a:ea typeface="ＭＳ Ｐゴシック"/>
              </a:rPr>
              <a:t>Argue</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Cheer</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Laugh</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Listen</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Activities</a:t>
            </a:r>
            <a:r>
              <a:rPr b="0" lang="es-CL" sz="1600" spc="-1" strike="noStrike">
                <a:solidFill>
                  <a:srgbClr val="000000"/>
                </a:solidFill>
                <a:uFill>
                  <a:solidFill>
                    <a:srgbClr val="ffffff"/>
                  </a:solidFill>
                </a:uFill>
                <a:latin typeface="Calibri"/>
                <a:ea typeface="ＭＳ Ｐゴシック"/>
              </a:rPr>
              <a:t> – ongoing actions (e.g., </a:t>
            </a:r>
            <a:r>
              <a:rPr b="1" lang="es-CL" sz="1600" spc="-1" strike="noStrike">
                <a:solidFill>
                  <a:srgbClr val="000000"/>
                </a:solidFill>
                <a:uFill>
                  <a:solidFill>
                    <a:srgbClr val="ffffff"/>
                  </a:solidFill>
                </a:uFill>
                <a:latin typeface="Calibri"/>
                <a:ea typeface="ＭＳ Ｐゴシック"/>
              </a:rPr>
              <a:t>Aging</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Learning</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Raising children</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Supervising</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Beliefs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5034f8"/>
                </a:solidFill>
                <a:uFill>
                  <a:solidFill>
                    <a:srgbClr val="ffffff"/>
                  </a:solidFill>
                </a:uFill>
                <a:latin typeface="Calibri"/>
                <a:ea typeface="ＭＳ Ｐゴシック"/>
              </a:rPr>
              <a:t>ideological positions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5034f8"/>
                </a:solidFill>
                <a:uFill>
                  <a:solidFill>
                    <a:srgbClr val="ffffff"/>
                  </a:solidFill>
                </a:uFill>
                <a:latin typeface="Calibri"/>
                <a:ea typeface="ＭＳ Ｐゴシック"/>
              </a:rPr>
              <a:t>frameworks</a:t>
            </a:r>
            <a:r>
              <a:rPr b="0" lang="es-CL" sz="1600" spc="-1" strike="noStrike">
                <a:solidFill>
                  <a:srgbClr val="000000"/>
                </a:solidFill>
                <a:uFill>
                  <a:solidFill>
                    <a:srgbClr val="ffffff"/>
                  </a:solidFill>
                </a:uFill>
                <a:latin typeface="Calibri"/>
                <a:ea typeface="ＭＳ Ｐゴシック"/>
              </a:rPr>
              <a:t> – intellectual positions (or discourses) which are evident in thinking and action (e.g., </a:t>
            </a:r>
            <a:r>
              <a:rPr b="1" lang="es-CL" sz="1600" spc="-1" strike="noStrike">
                <a:solidFill>
                  <a:srgbClr val="000000"/>
                </a:solidFill>
                <a:uFill>
                  <a:solidFill>
                    <a:srgbClr val="ffffff"/>
                  </a:solidFill>
                </a:uFill>
                <a:latin typeface="Calibri"/>
                <a:ea typeface="ＭＳ Ｐゴシック"/>
              </a:rPr>
              <a:t>Honesty</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Independence</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Reason</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Spirituality</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Context</a:t>
            </a:r>
            <a:r>
              <a:rPr b="0" lang="es-CL" sz="1600" spc="-1" strike="noStrike">
                <a:solidFill>
                  <a:srgbClr val="000000"/>
                </a:solidFill>
                <a:uFill>
                  <a:solidFill>
                    <a:srgbClr val="ffffff"/>
                  </a:solidFill>
                </a:uFill>
                <a:latin typeface="Calibri"/>
                <a:ea typeface="ＭＳ Ｐゴシック"/>
              </a:rPr>
              <a:t> – the settings in which actions, events, etc. occur (e.g.,  </a:t>
            </a:r>
            <a:r>
              <a:rPr b="1" lang="es-CL" sz="1600" spc="-1" strike="noStrike">
                <a:solidFill>
                  <a:srgbClr val="000000"/>
                </a:solidFill>
                <a:uFill>
                  <a:solidFill>
                    <a:srgbClr val="ffffff"/>
                  </a:solidFill>
                </a:uFill>
                <a:latin typeface="Calibri"/>
                <a:ea typeface="ＭＳ Ｐゴシック"/>
              </a:rPr>
              <a:t>Adolescence</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Downtown</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School</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Work</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Culture</a:t>
            </a:r>
            <a:r>
              <a:rPr b="0" lang="es-CL" sz="1600" spc="-1" strike="noStrike">
                <a:solidFill>
                  <a:srgbClr val="000000"/>
                </a:solidFill>
                <a:uFill>
                  <a:solidFill>
                    <a:srgbClr val="ffffff"/>
                  </a:solidFill>
                </a:uFill>
                <a:latin typeface="Calibri"/>
                <a:ea typeface="ＭＳ Ｐゴシック"/>
              </a:rPr>
              <a:t> – social behaviours and norms that are likely to have multiple  sub-branches, depending on the type of culture (e.g., </a:t>
            </a:r>
            <a:r>
              <a:rPr b="1" lang="es-CL" sz="1600" spc="-1" strike="noStrike">
                <a:solidFill>
                  <a:srgbClr val="000000"/>
                </a:solidFill>
                <a:uFill>
                  <a:solidFill>
                    <a:srgbClr val="ffffff"/>
                  </a:solidFill>
                </a:uFill>
                <a:latin typeface="Calibri"/>
                <a:ea typeface="ＭＳ Ｐゴシック"/>
              </a:rPr>
              <a:t>Art</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Careers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Kinship</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Technology</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Emotions</a:t>
            </a:r>
            <a:r>
              <a:rPr b="0" lang="es-CL" sz="1600" spc="-1" strike="noStrike">
                <a:solidFill>
                  <a:srgbClr val="000000"/>
                </a:solidFill>
                <a:uFill>
                  <a:solidFill>
                    <a:srgbClr val="ffffff"/>
                  </a:solidFill>
                </a:uFill>
                <a:latin typeface="Calibri"/>
                <a:ea typeface="ＭＳ Ｐゴシック"/>
              </a:rPr>
              <a:t> – feelings (e.g., </a:t>
            </a:r>
            <a:r>
              <a:rPr b="1" lang="es-CL" sz="1600" spc="-1" strike="noStrike">
                <a:solidFill>
                  <a:srgbClr val="000000"/>
                </a:solidFill>
                <a:uFill>
                  <a:solidFill>
                    <a:srgbClr val="ffffff"/>
                  </a:solidFill>
                </a:uFill>
                <a:latin typeface="Calibri"/>
                <a:ea typeface="ＭＳ Ｐゴシック"/>
              </a:rPr>
              <a:t>Anticipation</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Gratitude</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Joy</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Sorrow</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Events</a:t>
            </a:r>
            <a:r>
              <a:rPr b="0" lang="es-CL" sz="1600" spc="-1" strike="noStrike">
                <a:solidFill>
                  <a:srgbClr val="000000"/>
                </a:solidFill>
                <a:uFill>
                  <a:solidFill>
                    <a:srgbClr val="ffffff"/>
                  </a:solidFill>
                </a:uFill>
                <a:latin typeface="Calibri"/>
                <a:ea typeface="ＭＳ Ｐゴシック"/>
              </a:rPr>
              <a:t> – highly structured actions or rituals (e.g., </a:t>
            </a:r>
            <a:r>
              <a:rPr b="1" lang="es-CL" sz="1600" spc="-1" strike="noStrike">
                <a:solidFill>
                  <a:srgbClr val="000000"/>
                </a:solidFill>
                <a:uFill>
                  <a:solidFill>
                    <a:srgbClr val="ffffff"/>
                  </a:solidFill>
                </a:uFill>
                <a:latin typeface="Calibri"/>
                <a:ea typeface="ＭＳ Ｐゴシック"/>
              </a:rPr>
              <a:t>Birthday parties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Recitals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Weddings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Vacations</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Issues</a:t>
            </a:r>
            <a:r>
              <a:rPr b="0" lang="es-CL" sz="1600" spc="-1" strike="noStrike">
                <a:solidFill>
                  <a:srgbClr val="000000"/>
                </a:solidFill>
                <a:uFill>
                  <a:solidFill>
                    <a:srgbClr val="ffffff"/>
                  </a:solidFill>
                </a:uFill>
                <a:latin typeface="Calibri"/>
                <a:ea typeface="ＭＳ Ｐゴシック"/>
              </a:rPr>
              <a:t> – matters raised about which there might be some debate (e.g.,  </a:t>
            </a:r>
            <a:r>
              <a:rPr b="1" lang="es-CL" sz="1600" spc="-1" strike="noStrike">
                <a:solidFill>
                  <a:srgbClr val="000000"/>
                </a:solidFill>
                <a:uFill>
                  <a:solidFill>
                    <a:srgbClr val="ffffff"/>
                  </a:solidFill>
                </a:uFill>
                <a:latin typeface="Calibri"/>
                <a:ea typeface="ＭＳ Ｐゴシック"/>
              </a:rPr>
              <a:t>Control</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Ownership</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Privacy</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Transparency</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p:txBody>
      </p:sp>
      <p:pic>
        <p:nvPicPr>
          <p:cNvPr id="367" name="Picture 3" descr=""/>
          <p:cNvPicPr/>
          <p:nvPr/>
        </p:nvPicPr>
        <p:blipFill>
          <a:blip r:embed="rId1"/>
          <a:stretch/>
        </p:blipFill>
        <p:spPr>
          <a:xfrm>
            <a:off x="6864840" y="1191600"/>
            <a:ext cx="2171520" cy="5124240"/>
          </a:xfrm>
          <a:prstGeom prst="rect">
            <a:avLst/>
          </a:prstGeom>
          <a:ln>
            <a:noFill/>
          </a:ln>
        </p:spPr>
      </p:pic>
    </p:spTree>
  </p:cSld>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366">
                                            <p:txEl>
                                              <p:pRg st="0" end="88"/>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366">
                                            <p:txEl>
                                              <p:pRg st="88" end="174"/>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366">
                                            <p:txEl>
                                              <p:pRg st="174" end="353"/>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366">
                                            <p:txEl>
                                              <p:pRg st="353" end="459"/>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366">
                                            <p:txEl>
                                              <p:pRg st="459" end="622"/>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366">
                                            <p:txEl>
                                              <p:pRg st="622" end="688"/>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366">
                                            <p:txEl>
                                              <p:pRg st="688" end="792"/>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366">
                                            <p:txEl>
                                              <p:pRg st="792" end="90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1835640" y="415080"/>
            <a:ext cx="7066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Examples of categories</a:t>
            </a:r>
            <a:endParaRPr b="0" lang="es-CL" sz="4400" spc="-1" strike="noStrike">
              <a:solidFill>
                <a:srgbClr val="000000"/>
              </a:solidFill>
              <a:uFill>
                <a:solidFill>
                  <a:srgbClr val="ffffff"/>
                </a:solidFill>
              </a:uFill>
              <a:latin typeface="Calibri"/>
            </a:endParaRPr>
          </a:p>
        </p:txBody>
      </p:sp>
      <p:sp>
        <p:nvSpPr>
          <p:cNvPr id="369" name="TextShape 2"/>
          <p:cNvSpPr txBox="1"/>
          <p:nvPr/>
        </p:nvSpPr>
        <p:spPr>
          <a:xfrm>
            <a:off x="457200" y="1412640"/>
            <a:ext cx="8229240" cy="5175000"/>
          </a:xfrm>
          <a:prstGeom prst="rect">
            <a:avLst/>
          </a:prstGeom>
          <a:noFill/>
          <a:ln>
            <a:noFill/>
          </a:ln>
        </p:spPr>
        <p:txBody>
          <a:bodyPr lIns="90000" rIns="90000" tIns="45000" bIns="45000"/>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Narrative</a:t>
            </a:r>
            <a:r>
              <a:rPr b="0" lang="es-CL" sz="1600" spc="-1" strike="noStrike">
                <a:solidFill>
                  <a:srgbClr val="000000"/>
                </a:solidFill>
                <a:uFill>
                  <a:solidFill>
                    <a:srgbClr val="ffffff"/>
                  </a:solidFill>
                </a:uFill>
                <a:latin typeface="Calibri"/>
                <a:ea typeface="ＭＳ Ｐゴシック"/>
              </a:rPr>
              <a:t> –narrative features (e.g.,  </a:t>
            </a:r>
            <a:r>
              <a:rPr b="1" lang="es-CL" sz="1600" spc="-1" strike="noStrike">
                <a:solidFill>
                  <a:srgbClr val="000000"/>
                </a:solidFill>
                <a:uFill>
                  <a:solidFill>
                    <a:srgbClr val="ffffff"/>
                  </a:solidFill>
                </a:uFill>
                <a:latin typeface="Calibri"/>
                <a:ea typeface="ＭＳ Ｐゴシック"/>
              </a:rPr>
              <a:t>Contradictions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Omissions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Pronouns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Repairs</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People (or actors or entities) </a:t>
            </a:r>
            <a:r>
              <a:rPr b="0" lang="es-CL" sz="1600" spc="-1" strike="noStrike">
                <a:solidFill>
                  <a:srgbClr val="000000"/>
                </a:solidFill>
                <a:uFill>
                  <a:solidFill>
                    <a:srgbClr val="ffffff"/>
                  </a:solidFill>
                </a:uFill>
                <a:latin typeface="Calibri"/>
                <a:ea typeface="ＭＳ Ｐゴシック"/>
              </a:rPr>
              <a:t>that are referred to or talked about – the  locus or target of a comment, either specifically (e.g., </a:t>
            </a:r>
            <a:r>
              <a:rPr b="1" lang="es-CL" sz="1600" spc="-1" strike="noStrike">
                <a:solidFill>
                  <a:srgbClr val="000000"/>
                </a:solidFill>
                <a:uFill>
                  <a:solidFill>
                    <a:srgbClr val="ffffff"/>
                  </a:solidFill>
                </a:uFill>
                <a:latin typeface="Calibri"/>
                <a:ea typeface="ＭＳ Ｐゴシック"/>
              </a:rPr>
              <a:t>Dr. Almos </a:t>
            </a:r>
            <a:r>
              <a:rPr b="0" lang="es-CL" sz="1600" spc="-1" strike="noStrike">
                <a:solidFill>
                  <a:srgbClr val="000000"/>
                </a:solidFill>
                <a:uFill>
                  <a:solidFill>
                    <a:srgbClr val="ffffff"/>
                  </a:solidFill>
                </a:uFill>
                <a:latin typeface="Calibri"/>
                <a:ea typeface="ＭＳ Ｐゴシック"/>
              </a:rPr>
              <a:t>or </a:t>
            </a:r>
            <a:r>
              <a:rPr b="1" lang="es-CL" sz="1600" spc="-1" strike="noStrike">
                <a:solidFill>
                  <a:srgbClr val="000000"/>
                </a:solidFill>
                <a:uFill>
                  <a:solidFill>
                    <a:srgbClr val="ffffff"/>
                  </a:solidFill>
                </a:uFill>
                <a:latin typeface="Calibri"/>
                <a:ea typeface="ＭＳ Ｐゴシック"/>
              </a:rPr>
              <a:t>My  boss</a:t>
            </a:r>
            <a:r>
              <a:rPr b="0" lang="es-CL" sz="1600" spc="-1" strike="noStrike">
                <a:solidFill>
                  <a:srgbClr val="000000"/>
                </a:solidFill>
                <a:uFill>
                  <a:solidFill>
                    <a:srgbClr val="ffffff"/>
                  </a:solidFill>
                </a:uFill>
                <a:latin typeface="Calibri"/>
                <a:ea typeface="ＭＳ Ｐゴシック"/>
              </a:rPr>
              <a:t>) or generally (e.g., </a:t>
            </a:r>
            <a:r>
              <a:rPr b="1" lang="es-CL" sz="1600" spc="-1" strike="noStrike">
                <a:solidFill>
                  <a:srgbClr val="000000"/>
                </a:solidFill>
                <a:uFill>
                  <a:solidFill>
                    <a:srgbClr val="ffffff"/>
                  </a:solidFill>
                </a:uFill>
                <a:latin typeface="Calibri"/>
                <a:ea typeface="ＭＳ Ｐゴシック"/>
              </a:rPr>
              <a:t>Employees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Managers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Nurses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The industry</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Valences</a:t>
            </a:r>
            <a:r>
              <a:rPr b="0" lang="es-CL" sz="1600" spc="-1" strike="noStrike">
                <a:solidFill>
                  <a:srgbClr val="000000"/>
                </a:solidFill>
                <a:uFill>
                  <a:solidFill>
                    <a:srgbClr val="ffffff"/>
                  </a:solidFill>
                </a:uFill>
                <a:latin typeface="Calibri"/>
                <a:ea typeface="ＭＳ Ｐゴシック"/>
              </a:rPr>
              <a:t> (also sometimes called </a:t>
            </a:r>
            <a:r>
              <a:rPr b="1" lang="es-CL" sz="1600" spc="-1" strike="noStrike">
                <a:solidFill>
                  <a:srgbClr val="5034f8"/>
                </a:solidFill>
                <a:uFill>
                  <a:solidFill>
                    <a:srgbClr val="ffffff"/>
                  </a:solidFill>
                </a:uFill>
                <a:latin typeface="Calibri"/>
                <a:ea typeface="ＭＳ Ｐゴシック"/>
              </a:rPr>
              <a:t>sentiments</a:t>
            </a:r>
            <a:r>
              <a:rPr b="0" lang="es-CL" sz="1600" spc="-1" strike="noStrike">
                <a:solidFill>
                  <a:srgbClr val="000000"/>
                </a:solidFill>
                <a:uFill>
                  <a:solidFill>
                    <a:srgbClr val="ffffff"/>
                  </a:solidFill>
                </a:uFill>
                <a:latin typeface="Calibri"/>
                <a:ea typeface="ＭＳ Ｐゴシック"/>
              </a:rPr>
              <a:t> or </a:t>
            </a:r>
            <a:r>
              <a:rPr b="1" lang="es-CL" sz="1600" spc="-1" strike="noStrike">
                <a:solidFill>
                  <a:srgbClr val="5034f8"/>
                </a:solidFill>
                <a:uFill>
                  <a:solidFill>
                    <a:srgbClr val="ffffff"/>
                  </a:solidFill>
                </a:uFill>
                <a:latin typeface="Calibri"/>
                <a:ea typeface="ＭＳ Ｐゴシック"/>
              </a:rPr>
              <a:t>attitudes</a:t>
            </a:r>
            <a:r>
              <a:rPr b="0" lang="es-CL" sz="1600" spc="-1" strike="noStrike">
                <a:solidFill>
                  <a:srgbClr val="000000"/>
                </a:solidFill>
                <a:uFill>
                  <a:solidFill>
                    <a:srgbClr val="ffffff"/>
                  </a:solidFill>
                </a:uFill>
                <a:latin typeface="Calibri"/>
                <a:ea typeface="ＭＳ Ｐゴシック"/>
              </a:rPr>
              <a:t>) – the participant’s </a:t>
            </a:r>
            <a:r>
              <a:rPr b="1" lang="es-CL" sz="1600" spc="-1" strike="noStrike">
                <a:solidFill>
                  <a:srgbClr val="000000"/>
                </a:solidFill>
                <a:uFill>
                  <a:solidFill>
                    <a:srgbClr val="ffffff"/>
                  </a:solidFill>
                </a:uFill>
                <a:latin typeface="Calibri"/>
                <a:ea typeface="ＭＳ Ｐゴシック"/>
              </a:rPr>
              <a:t>implicit or explicit response to a topic </a:t>
            </a:r>
            <a:r>
              <a:rPr b="0" lang="es-CL" sz="1600" spc="-1" strike="noStrike">
                <a:solidFill>
                  <a:srgbClr val="000000"/>
                </a:solidFill>
                <a:uFill>
                  <a:solidFill>
                    <a:srgbClr val="ffffff"/>
                  </a:solidFill>
                </a:uFill>
                <a:latin typeface="Calibri"/>
                <a:ea typeface="ＭＳ Ｐゴシック"/>
              </a:rPr>
              <a:t>(e.g., a participant  says or implies they are </a:t>
            </a:r>
            <a:r>
              <a:rPr b="1" lang="es-CL" sz="1600" spc="-1" strike="noStrike">
                <a:solidFill>
                  <a:srgbClr val="000000"/>
                </a:solidFill>
                <a:uFill>
                  <a:solidFill>
                    <a:srgbClr val="ffffff"/>
                  </a:solidFill>
                </a:uFill>
                <a:latin typeface="Calibri"/>
                <a:ea typeface="ＭＳ Ｐゴシック"/>
              </a:rPr>
              <a:t>Conflicted</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Negative</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Positive</a:t>
            </a:r>
            <a:r>
              <a:rPr b="0" lang="es-CL" sz="1600" spc="-1" strike="noStrike">
                <a:solidFill>
                  <a:srgbClr val="000000"/>
                </a:solidFill>
                <a:uFill>
                  <a:solidFill>
                    <a:srgbClr val="ffffff"/>
                  </a:solidFill>
                </a:uFill>
                <a:latin typeface="Calibri"/>
                <a:ea typeface="ＭＳ Ｐゴシック"/>
              </a:rPr>
              <a:t>, or </a:t>
            </a:r>
            <a:r>
              <a:rPr b="1" lang="es-CL" sz="1600" spc="-1" strike="noStrike">
                <a:solidFill>
                  <a:srgbClr val="000000"/>
                </a:solidFill>
                <a:uFill>
                  <a:solidFill>
                    <a:srgbClr val="ffffff"/>
                  </a:solidFill>
                </a:uFill>
                <a:latin typeface="Calibri"/>
                <a:ea typeface="ＭＳ Ｐゴシック"/>
              </a:rPr>
              <a:t>Uncertain</a:t>
            </a:r>
            <a:r>
              <a:rPr b="0" lang="es-CL" sz="1600" spc="-1" strike="noStrike">
                <a:solidFill>
                  <a:srgbClr val="000000"/>
                </a:solidFill>
                <a:uFill>
                  <a:solidFill>
                    <a:srgbClr val="ffffff"/>
                  </a:solidFill>
                </a:uFill>
                <a:latin typeface="Calibri"/>
                <a:ea typeface="ＭＳ Ｐゴシック"/>
              </a:rPr>
              <a:t>  about an event or action; or identify it as a </a:t>
            </a:r>
            <a:r>
              <a:rPr b="1" lang="es-CL" sz="1600" spc="-1" strike="noStrike">
                <a:solidFill>
                  <a:srgbClr val="000000"/>
                </a:solidFill>
                <a:uFill>
                  <a:solidFill>
                    <a:srgbClr val="ffffff"/>
                  </a:solidFill>
                </a:uFill>
                <a:latin typeface="Calibri"/>
                <a:ea typeface="ＭＳ Ｐゴシック"/>
              </a:rPr>
              <a:t>Barrier </a:t>
            </a:r>
            <a:r>
              <a:rPr b="0" lang="es-CL" sz="1600" spc="-1" strike="noStrike">
                <a:solidFill>
                  <a:srgbClr val="000000"/>
                </a:solidFill>
                <a:uFill>
                  <a:solidFill>
                    <a:srgbClr val="ffffff"/>
                  </a:solidFill>
                </a:uFill>
                <a:latin typeface="Calibri"/>
                <a:ea typeface="ＭＳ Ｐゴシック"/>
              </a:rPr>
              <a:t>or </a:t>
            </a:r>
            <a:r>
              <a:rPr b="1" lang="es-CL" sz="1600" spc="-1" strike="noStrike">
                <a:solidFill>
                  <a:srgbClr val="000000"/>
                </a:solidFill>
                <a:uFill>
                  <a:solidFill>
                    <a:srgbClr val="ffffff"/>
                  </a:solidFill>
                </a:uFill>
                <a:latin typeface="Calibri"/>
                <a:ea typeface="ＭＳ Ｐゴシック"/>
              </a:rPr>
              <a:t>Facilitator to  success</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Strategies</a:t>
            </a:r>
            <a:r>
              <a:rPr b="0" lang="es-CL" sz="1600" spc="-1" strike="noStrike">
                <a:solidFill>
                  <a:srgbClr val="000000"/>
                </a:solidFill>
                <a:uFill>
                  <a:solidFill>
                    <a:srgbClr val="ffffff"/>
                  </a:solidFill>
                </a:uFill>
                <a:latin typeface="Calibri"/>
                <a:ea typeface="ＭＳ Ｐゴシック"/>
              </a:rPr>
              <a:t> – a purposeful activity to achieve a goal or deal with an issue  (e.g., </a:t>
            </a:r>
            <a:r>
              <a:rPr b="1" lang="es-CL" sz="1600" spc="-1" strike="noStrike">
                <a:solidFill>
                  <a:srgbClr val="000000"/>
                </a:solidFill>
                <a:uFill>
                  <a:solidFill>
                    <a:srgbClr val="ffffff"/>
                  </a:solidFill>
                </a:uFill>
                <a:latin typeface="Calibri"/>
                <a:ea typeface="ＭＳ Ｐゴシック"/>
              </a:rPr>
              <a:t>Making amends</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Negotiating</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Planning</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Raising money</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nSpc>
                <a:spcPct val="100000"/>
              </a:lnSpc>
              <a:spcBef>
                <a:spcPts val="320"/>
              </a:spcBef>
            </a:pP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a:t>
            </a:r>
            <a:r>
              <a:rPr b="0" lang="es-CL" sz="1600" spc="-1" strike="noStrike" u="sng">
                <a:solidFill>
                  <a:srgbClr val="0000ff"/>
                </a:solidFill>
                <a:uFill>
                  <a:solidFill>
                    <a:srgbClr val="ffffff"/>
                  </a:solidFill>
                </a:uFill>
                <a:latin typeface="Calibri"/>
                <a:ea typeface="ＭＳ Ｐゴシック"/>
                <a:hlinkClick r:id="rId1"/>
              </a:rPr>
              <a:t>Jackson &amp; </a:t>
            </a:r>
            <a:r>
              <a:rPr b="0" lang="es-CL" sz="1600" spc="-1" strike="noStrike" u="sng">
                <a:solidFill>
                  <a:srgbClr val="0000ff"/>
                </a:solidFill>
                <a:uFill>
                  <a:solidFill>
                    <a:srgbClr val="ffffff"/>
                  </a:solidFill>
                </a:uFill>
                <a:latin typeface="Calibri"/>
                <a:ea typeface="ＭＳ Ｐゴシック"/>
                <a:hlinkClick r:id="rId2"/>
              </a:rPr>
              <a:t>Bazeley</a:t>
            </a:r>
            <a:r>
              <a:rPr b="0" lang="es-CL" sz="1600" spc="-1" strike="noStrike" u="sng">
                <a:solidFill>
                  <a:srgbClr val="0000ff"/>
                </a:solidFill>
                <a:uFill>
                  <a:solidFill>
                    <a:srgbClr val="ffffff"/>
                  </a:solidFill>
                </a:uFill>
                <a:latin typeface="Calibri"/>
                <a:ea typeface="ＭＳ Ｐゴシック"/>
                <a:hlinkClick r:id="rId3"/>
              </a:rPr>
              <a:t>, 2019</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nSpc>
                <a:spcPct val="100000"/>
              </a:lnSpc>
              <a:spcBef>
                <a:spcPts val="320"/>
              </a:spcBef>
            </a:pP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	</a:t>
            </a:r>
            <a:endParaRPr b="0" lang="es-CL" sz="1600" spc="-1" strike="noStrike">
              <a:solidFill>
                <a:srgbClr val="000000"/>
              </a:solidFill>
              <a:uFill>
                <a:solidFill>
                  <a:srgbClr val="ffffff"/>
                </a:solidFill>
              </a:uFill>
              <a:latin typeface="Calibri"/>
            </a:endParaRPr>
          </a:p>
        </p:txBody>
      </p:sp>
    </p:spTree>
  </p:cSld>
  <p:timing>
    <p:tnLst>
      <p:par>
        <p:cTn id="209" dur="indefinite" restart="never" nodeType="tmRoot">
          <p:childTnLst>
            <p:seq>
              <p:cTn id="210" dur="indefinite" nodeType="mainSeq">
                <p:childTnLst>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369">
                                            <p:txEl>
                                              <p:pRg st="0" end="85"/>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369">
                                            <p:txEl>
                                              <p:pRg st="85" end="304"/>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369">
                                            <p:txEl>
                                              <p:pRg st="304" end="598"/>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369">
                                            <p:txEl>
                                              <p:pRg st="598" end="735"/>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369">
                                            <p:txEl>
                                              <p:pRg st="737" end="775"/>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369">
                                            <p:txEl>
                                              <p:pRg st="778" end="79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1779840" y="260640"/>
            <a:ext cx="7066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Examples useful (non-hierarchical) codes</a:t>
            </a:r>
            <a:endParaRPr b="0" lang="es-CL" sz="4400" spc="-1" strike="noStrike">
              <a:solidFill>
                <a:srgbClr val="000000"/>
              </a:solidFill>
              <a:uFill>
                <a:solidFill>
                  <a:srgbClr val="ffffff"/>
                </a:solidFill>
              </a:uFill>
              <a:latin typeface="Calibri"/>
            </a:endParaRPr>
          </a:p>
        </p:txBody>
      </p:sp>
      <p:sp>
        <p:nvSpPr>
          <p:cNvPr id="371" name="TextShape 2"/>
          <p:cNvSpPr txBox="1"/>
          <p:nvPr/>
        </p:nvSpPr>
        <p:spPr>
          <a:xfrm>
            <a:off x="457200" y="2142000"/>
            <a:ext cx="8229240" cy="2880000"/>
          </a:xfrm>
          <a:prstGeom prst="rect">
            <a:avLst/>
          </a:prstGeom>
          <a:noFill/>
          <a:ln>
            <a:noFill/>
          </a:ln>
        </p:spPr>
        <p:txBody>
          <a:bodyPr lIns="90000" rIns="90000" tIns="45000" bIns="45000"/>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Good quotes </a:t>
            </a:r>
            <a:r>
              <a:rPr b="0" lang="es-CL" sz="1600" spc="-1" strike="noStrike">
                <a:solidFill>
                  <a:srgbClr val="000000"/>
                </a:solidFill>
                <a:uFill>
                  <a:solidFill>
                    <a:srgbClr val="ffffff"/>
                  </a:solidFill>
                </a:uFill>
                <a:latin typeface="Calibri"/>
                <a:ea typeface="ＭＳ Ｐゴシック"/>
              </a:rPr>
              <a:t>– an area to store References that are especially  </a:t>
            </a:r>
            <a:r>
              <a:rPr b="1" lang="es-CL" sz="1600" spc="-1" strike="noStrike">
                <a:solidFill>
                  <a:srgbClr val="000000"/>
                </a:solidFill>
                <a:uFill>
                  <a:solidFill>
                    <a:srgbClr val="ffffff"/>
                  </a:solidFill>
                </a:uFill>
                <a:latin typeface="Calibri"/>
                <a:ea typeface="ＭＳ Ｐゴシック"/>
              </a:rPr>
              <a:t>compelling</a:t>
            </a:r>
            <a:r>
              <a:rPr b="0" lang="es-CL" sz="1600" spc="-1" strike="noStrike">
                <a:solidFill>
                  <a:srgbClr val="000000"/>
                </a:solidFill>
                <a:uFill>
                  <a:solidFill>
                    <a:srgbClr val="ffffff"/>
                  </a:solidFill>
                </a:uFill>
                <a:latin typeface="Calibri"/>
                <a:ea typeface="ＭＳ Ｐゴシック"/>
              </a:rPr>
              <a:t>, </a:t>
            </a:r>
            <a:r>
              <a:rPr b="1" lang="es-CL" sz="1600" spc="-1" strike="noStrike">
                <a:solidFill>
                  <a:srgbClr val="000000"/>
                </a:solidFill>
                <a:uFill>
                  <a:solidFill>
                    <a:srgbClr val="ffffff"/>
                  </a:solidFill>
                </a:uFill>
                <a:latin typeface="Calibri"/>
                <a:ea typeface="ＭＳ Ｐゴシック"/>
              </a:rPr>
              <a:t>poignant</a:t>
            </a:r>
            <a:r>
              <a:rPr b="0" lang="es-CL" sz="1600" spc="-1" strike="noStrike">
                <a:solidFill>
                  <a:srgbClr val="000000"/>
                </a:solidFill>
                <a:uFill>
                  <a:solidFill>
                    <a:srgbClr val="ffffff"/>
                  </a:solidFill>
                </a:uFill>
                <a:latin typeface="Calibri"/>
                <a:ea typeface="ＭＳ Ｐゴシック"/>
              </a:rPr>
              <a:t>, or </a:t>
            </a:r>
            <a:r>
              <a:rPr b="1" lang="es-CL" sz="1600" spc="-1" strike="noStrike">
                <a:solidFill>
                  <a:srgbClr val="000000"/>
                </a:solidFill>
                <a:uFill>
                  <a:solidFill>
                    <a:srgbClr val="ffffff"/>
                  </a:solidFill>
                </a:uFill>
                <a:latin typeface="Calibri"/>
                <a:ea typeface="ＭＳ Ｐゴシック"/>
              </a:rPr>
              <a:t>typical</a:t>
            </a:r>
            <a:r>
              <a:rPr b="0" lang="es-CL" sz="1600" spc="-1" strike="noStrike">
                <a:solidFill>
                  <a:srgbClr val="000000"/>
                </a:solidFill>
                <a:uFill>
                  <a:solidFill>
                    <a:srgbClr val="ffffff"/>
                  </a:solidFill>
                </a:uFill>
                <a:latin typeface="Calibri"/>
                <a:ea typeface="ＭＳ Ｐゴシック"/>
              </a:rPr>
              <a:t>. These can be cross-referenced with  your other Nodes with a Coding Query to find the quotes  that pertain to a particular concept or theme to assist you in writing up  your findings (</a:t>
            </a:r>
            <a:r>
              <a:rPr b="0" lang="es-CL" sz="1600" spc="-1" strike="noStrike" u="sng">
                <a:solidFill>
                  <a:srgbClr val="000000"/>
                </a:solidFill>
                <a:uFill>
                  <a:solidFill>
                    <a:srgbClr val="ffffff"/>
                  </a:solidFill>
                </a:uFill>
                <a:latin typeface="Calibri"/>
                <a:ea typeface="ＭＳ Ｐゴシック"/>
              </a:rPr>
              <a:t>but be careful about cherry picking your findings just because of these quotes</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Suggestions</a:t>
            </a:r>
            <a:r>
              <a:rPr b="0" lang="es-CL" sz="1600" spc="-1" strike="noStrike">
                <a:solidFill>
                  <a:srgbClr val="000000"/>
                </a:solidFill>
                <a:uFill>
                  <a:solidFill>
                    <a:srgbClr val="ffffff"/>
                  </a:solidFill>
                </a:uFill>
                <a:latin typeface="Calibri"/>
                <a:ea typeface="ＭＳ Ｐゴシック"/>
              </a:rPr>
              <a:t> – to capture the </a:t>
            </a:r>
            <a:r>
              <a:rPr b="1" lang="es-CL" sz="1600" spc="-1" strike="noStrike">
                <a:solidFill>
                  <a:srgbClr val="000000"/>
                </a:solidFill>
                <a:uFill>
                  <a:solidFill>
                    <a:srgbClr val="ffffff"/>
                  </a:solidFill>
                </a:uFill>
                <a:latin typeface="Calibri"/>
                <a:ea typeface="ＭＳ Ｐゴシック"/>
              </a:rPr>
              <a:t>recommendations</a:t>
            </a:r>
            <a:r>
              <a:rPr b="0" lang="es-CL" sz="1600" spc="-1" strike="noStrike">
                <a:solidFill>
                  <a:srgbClr val="000000"/>
                </a:solidFill>
                <a:uFill>
                  <a:solidFill>
                    <a:srgbClr val="ffffff"/>
                  </a:solidFill>
                </a:uFill>
                <a:latin typeface="Calibri"/>
                <a:ea typeface="ＭＳ Ｐゴシック"/>
              </a:rPr>
              <a:t> provided by participants  about how things could or should be done or changed.</a:t>
            </a:r>
            <a:endParaRPr b="0" lang="es-CL" sz="1600" spc="-1" strike="noStrike">
              <a:solidFill>
                <a:srgbClr val="000000"/>
              </a:solidFill>
              <a:uFill>
                <a:solidFill>
                  <a:srgbClr val="ffffff"/>
                </a:solidFill>
              </a:uFill>
              <a:latin typeface="Calibri"/>
            </a:endParaRPr>
          </a:p>
          <a:p>
            <a:pPr marL="343080" indent="-342720">
              <a:lnSpc>
                <a:spcPct val="100000"/>
              </a:lnSpc>
              <a:spcBef>
                <a:spcPts val="320"/>
              </a:spcBef>
              <a:buClr>
                <a:srgbClr val="5034f8"/>
              </a:buClr>
              <a:buFont typeface="Arial"/>
              <a:buChar char="•"/>
            </a:pPr>
            <a:r>
              <a:rPr b="1" lang="es-CL" sz="1600" spc="-1" strike="noStrike">
                <a:solidFill>
                  <a:srgbClr val="5034f8"/>
                </a:solidFill>
                <a:uFill>
                  <a:solidFill>
                    <a:srgbClr val="ffffff"/>
                  </a:solidFill>
                </a:uFill>
                <a:latin typeface="Calibri"/>
                <a:ea typeface="ＭＳ Ｐゴシック"/>
              </a:rPr>
              <a:t>Retired Nodes </a:t>
            </a:r>
            <a:r>
              <a:rPr b="0" lang="es-CL" sz="1600" spc="-1" strike="noStrike">
                <a:solidFill>
                  <a:srgbClr val="000000"/>
                </a:solidFill>
                <a:uFill>
                  <a:solidFill>
                    <a:srgbClr val="ffffff"/>
                  </a:solidFill>
                </a:uFill>
                <a:latin typeface="Calibri"/>
                <a:ea typeface="ＭＳ Ｐゴシック"/>
              </a:rPr>
              <a:t>– to store any defunct concepts or themes in case you are  not fully convinced you want to delete them.</a:t>
            </a:r>
            <a:endParaRPr b="0" lang="es-CL" sz="1600" spc="-1" strike="noStrike">
              <a:solidFill>
                <a:srgbClr val="000000"/>
              </a:solidFill>
              <a:uFill>
                <a:solidFill>
                  <a:srgbClr val="ffffff"/>
                </a:solidFill>
              </a:uFill>
              <a:latin typeface="Calibri"/>
            </a:endParaRPr>
          </a:p>
          <a:p>
            <a:pPr>
              <a:lnSpc>
                <a:spcPct val="100000"/>
              </a:lnSpc>
              <a:spcBef>
                <a:spcPts val="320"/>
              </a:spcBef>
            </a:pPr>
            <a:endParaRPr b="0" lang="es-CL" sz="1600" spc="-1" strike="noStrike">
              <a:solidFill>
                <a:srgbClr val="000000"/>
              </a:solidFill>
              <a:uFill>
                <a:solidFill>
                  <a:srgbClr val="ffffff"/>
                </a:solidFill>
              </a:uFill>
              <a:latin typeface="Calibri"/>
            </a:endParaRPr>
          </a:p>
          <a:p>
            <a:pPr algn="r">
              <a:lnSpc>
                <a:spcPct val="100000"/>
              </a:lnSpc>
              <a:spcBef>
                <a:spcPts val="320"/>
              </a:spcBef>
            </a:pPr>
            <a:r>
              <a:rPr b="0" lang="es-CL" sz="1600" spc="-1" strike="noStrike">
                <a:solidFill>
                  <a:srgbClr val="000000"/>
                </a:solidFill>
                <a:uFill>
                  <a:solidFill>
                    <a:srgbClr val="ffffff"/>
                  </a:solidFill>
                </a:uFill>
                <a:latin typeface="Calibri"/>
                <a:ea typeface="ＭＳ Ｐゴシック"/>
              </a:rPr>
              <a:t>(</a:t>
            </a:r>
            <a:r>
              <a:rPr b="0" lang="es-CL" sz="1600" spc="-1" strike="noStrike" u="sng">
                <a:solidFill>
                  <a:srgbClr val="0000ff"/>
                </a:solidFill>
                <a:uFill>
                  <a:solidFill>
                    <a:srgbClr val="ffffff"/>
                  </a:solidFill>
                </a:uFill>
                <a:latin typeface="Calibri"/>
                <a:ea typeface="ＭＳ Ｐゴシック"/>
                <a:hlinkClick r:id="rId1"/>
              </a:rPr>
              <a:t>Jackson &amp; </a:t>
            </a:r>
            <a:r>
              <a:rPr b="0" lang="es-CL" sz="1600" spc="-1" strike="noStrike" u="sng">
                <a:solidFill>
                  <a:srgbClr val="0000ff"/>
                </a:solidFill>
                <a:uFill>
                  <a:solidFill>
                    <a:srgbClr val="ffffff"/>
                  </a:solidFill>
                </a:uFill>
                <a:latin typeface="Calibri"/>
                <a:ea typeface="ＭＳ Ｐゴシック"/>
                <a:hlinkClick r:id="rId2"/>
              </a:rPr>
              <a:t>Bazeley</a:t>
            </a:r>
            <a:r>
              <a:rPr b="0" lang="es-CL" sz="1600" spc="-1" strike="noStrike" u="sng">
                <a:solidFill>
                  <a:srgbClr val="0000ff"/>
                </a:solidFill>
                <a:uFill>
                  <a:solidFill>
                    <a:srgbClr val="ffffff"/>
                  </a:solidFill>
                </a:uFill>
                <a:latin typeface="Calibri"/>
                <a:ea typeface="ＭＳ Ｐゴシック"/>
                <a:hlinkClick r:id="rId3"/>
              </a:rPr>
              <a:t>, 2019</a:t>
            </a:r>
            <a:r>
              <a:rPr b="0" lang="es-CL" sz="1600" spc="-1" strike="noStrike">
                <a:solidFill>
                  <a:srgbClr val="000000"/>
                </a:solidFill>
                <a:uFill>
                  <a:solidFill>
                    <a:srgbClr val="ffffff"/>
                  </a:solidFill>
                </a:uFill>
                <a:latin typeface="Calibri"/>
                <a:ea typeface="ＭＳ Ｐゴシック"/>
              </a:rPr>
              <a:t>)</a:t>
            </a:r>
            <a:endParaRPr b="0" lang="es-CL" sz="1600" spc="-1" strike="noStrike">
              <a:solidFill>
                <a:srgbClr val="000000"/>
              </a:solidFill>
              <a:uFill>
                <a:solidFill>
                  <a:srgbClr val="ffffff"/>
                </a:solidFill>
              </a:uFill>
              <a:latin typeface="Calibri"/>
            </a:endParaRPr>
          </a:p>
        </p:txBody>
      </p:sp>
    </p:spTree>
  </p:cSld>
  <p:timing>
    <p:tnLst>
      <p:par>
        <p:cTn id="235" dur="indefinite" restart="never" nodeType="tmRoot">
          <p:childTnLst>
            <p:seq>
              <p:cTn id="236" dur="indefinite" nodeType="mainSeq">
                <p:childTnLst>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371">
                                            <p:txEl>
                                              <p:pRg st="0" end="361"/>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371">
                                            <p:txEl>
                                              <p:pRg st="361" end="485"/>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371">
                                            <p:txEl>
                                              <p:pRg st="485" end="603"/>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371">
                                            <p:txEl>
                                              <p:pRg st="604" end="6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2" name="TextShape 1"/>
          <p:cNvSpPr txBox="1"/>
          <p:nvPr/>
        </p:nvSpPr>
        <p:spPr>
          <a:xfrm>
            <a:off x="914400" y="332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How much is enough?</a:t>
            </a:r>
            <a:endParaRPr b="0" lang="es-CL" sz="4400" spc="-1" strike="noStrike">
              <a:solidFill>
                <a:srgbClr val="000000"/>
              </a:solidFill>
              <a:uFill>
                <a:solidFill>
                  <a:srgbClr val="ffffff"/>
                </a:solidFill>
              </a:uFill>
              <a:latin typeface="Calibri"/>
            </a:endParaRPr>
          </a:p>
        </p:txBody>
      </p:sp>
      <p:sp>
        <p:nvSpPr>
          <p:cNvPr id="373" name="TextShape 2"/>
          <p:cNvSpPr txBox="1"/>
          <p:nvPr/>
        </p:nvSpPr>
        <p:spPr>
          <a:xfrm>
            <a:off x="457200" y="1772640"/>
            <a:ext cx="8229240" cy="4525560"/>
          </a:xfrm>
          <a:prstGeom prst="rect">
            <a:avLst/>
          </a:prstGeom>
          <a:noFill/>
          <a:ln>
            <a:noFill/>
          </a:ln>
        </p:spPr>
        <p:txBody>
          <a:bodyPr lIns="90000" rIns="90000" tIns="45000" bIns="45000"/>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If only a few changes and adjustments need to be made – that is, you mostly apply already existing tags, no new properties are emerging and the existing ones are filling with content – you approach </a:t>
            </a:r>
            <a:r>
              <a:rPr b="0" lang="es-CL" sz="2400" spc="-1" strike="noStrike">
                <a:solidFill>
                  <a:srgbClr val="5034f8"/>
                </a:solidFill>
                <a:uFill>
                  <a:solidFill>
                    <a:srgbClr val="ffffff"/>
                  </a:solidFill>
                </a:uFill>
                <a:latin typeface="Calibri"/>
                <a:ea typeface="ＭＳ Ｐゴシック"/>
              </a:rPr>
              <a:t>theoretical saturation</a:t>
            </a:r>
            <a:r>
              <a:rPr b="0" lang="es-CL" sz="2400" spc="-1" strike="noStrike">
                <a:solidFill>
                  <a:srgbClr val="000000"/>
                </a:solidFill>
                <a:uFill>
                  <a:solidFill>
                    <a:srgbClr val="ffffff"/>
                  </a:solidFill>
                </a:uFill>
                <a:latin typeface="Calibri"/>
                <a:ea typeface="ＭＳ Ｐゴシック"/>
              </a:rPr>
              <a:t>. </a:t>
            </a:r>
            <a:endParaRPr b="0" lang="es-CL" sz="2400" spc="-1" strike="noStrike">
              <a:solidFill>
                <a:srgbClr val="000000"/>
              </a:solidFill>
              <a:uFill>
                <a:solidFill>
                  <a:srgbClr val="ffffff"/>
                </a:solidFill>
              </a:uFill>
              <a:latin typeface="Calibri"/>
            </a:endParaRPr>
          </a:p>
          <a:p>
            <a:pPr>
              <a:lnSpc>
                <a:spcPct val="100000"/>
              </a:lnSpc>
              <a:spcBef>
                <a:spcPts val="479"/>
              </a:spcBef>
            </a:pP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2400" spc="-1" strike="noStrike">
                <a:solidFill>
                  <a:srgbClr val="000000"/>
                </a:solidFill>
                <a:uFill>
                  <a:solidFill>
                    <a:srgbClr val="ffffff"/>
                  </a:solidFill>
                </a:uFill>
                <a:latin typeface="Calibri"/>
                <a:ea typeface="ＭＳ Ｐゴシック"/>
              </a:rPr>
              <a:t>	</a:t>
            </a:r>
            <a:r>
              <a:rPr b="0" lang="es-CL" sz="1600" spc="-1" strike="noStrike">
                <a:solidFill>
                  <a:srgbClr val="000000"/>
                </a:solidFill>
                <a:uFill>
                  <a:solidFill>
                    <a:srgbClr val="ffffff"/>
                  </a:solidFill>
                </a:uFill>
                <a:latin typeface="Calibri"/>
                <a:ea typeface="ＭＳ Ｐゴシック"/>
              </a:rPr>
              <a:t>(</a:t>
            </a:r>
            <a:r>
              <a:rPr b="0" lang="es-CL" sz="1600" spc="-1" strike="noStrike" u="sng">
                <a:solidFill>
                  <a:srgbClr val="0000ff"/>
                </a:solidFill>
                <a:uFill>
                  <a:solidFill>
                    <a:srgbClr val="ffffff"/>
                  </a:solidFill>
                </a:uFill>
                <a:latin typeface="Calibri"/>
                <a:ea typeface="ＭＳ Ｐゴシック"/>
                <a:hlinkClick r:id="rId1"/>
              </a:rPr>
              <a:t>Friese et al., 2016</a:t>
            </a:r>
            <a:r>
              <a:rPr b="0" lang="es-CL" sz="1600" spc="-1" strike="noStrike">
                <a:solidFill>
                  <a:srgbClr val="000000"/>
                </a:solidFill>
                <a:uFill>
                  <a:solidFill>
                    <a:srgbClr val="ffffff"/>
                  </a:solidFill>
                </a:uFill>
                <a:latin typeface="Calibri"/>
                <a:ea typeface="ＭＳ Ｐゴシック"/>
              </a:rPr>
              <a:t>,</a:t>
            </a:r>
            <a:r>
              <a:rPr b="0" lang="es-CL" sz="1600" spc="-1" strike="noStrike" u="sng">
                <a:solidFill>
                  <a:srgbClr val="0000ff"/>
                </a:solidFill>
                <a:uFill>
                  <a:solidFill>
                    <a:srgbClr val="ffffff"/>
                  </a:solidFill>
                </a:uFill>
                <a:latin typeface="Calibri"/>
                <a:ea typeface="ＭＳ Ｐゴシック"/>
                <a:hlinkClick r:id="rId2"/>
              </a:rPr>
              <a:t> p. 19 </a:t>
            </a:r>
            <a:r>
              <a:rPr b="0" lang="es-CL" sz="1600" spc="-1" strike="noStrike">
                <a:solidFill>
                  <a:srgbClr val="000000"/>
                </a:solidFill>
                <a:uFill>
                  <a:solidFill>
                    <a:srgbClr val="ffffff"/>
                  </a:solidFill>
                </a:uFill>
                <a:latin typeface="Calibri"/>
                <a:ea typeface="ＭＳ Ｐゴシック"/>
              </a:rPr>
              <a:t>; </a:t>
            </a:r>
            <a:r>
              <a:rPr b="0" lang="es-CL" sz="1600" spc="-1" strike="noStrike" u="sng">
                <a:solidFill>
                  <a:srgbClr val="0000ff"/>
                </a:solidFill>
                <a:uFill>
                  <a:solidFill>
                    <a:srgbClr val="ffffff"/>
                  </a:solidFill>
                </a:uFill>
                <a:latin typeface="Calibri"/>
                <a:ea typeface="ＭＳ Ｐゴシック"/>
                <a:hlinkClick r:id="rId3"/>
              </a:rPr>
              <a:t>Richards, 2015)</a:t>
            </a:r>
            <a:endParaRPr b="0" lang="es-CL" sz="1600" spc="-1" strike="noStrike">
              <a:solidFill>
                <a:srgbClr val="000000"/>
              </a:solidFill>
              <a:uFill>
                <a:solidFill>
                  <a:srgbClr val="ffffff"/>
                </a:solidFill>
              </a:uFill>
              <a:latin typeface="Calibri"/>
            </a:endParaRPr>
          </a:p>
        </p:txBody>
      </p:sp>
    </p:spTree>
  </p:cSld>
  <p:timing>
    <p:tnLst>
      <p:par>
        <p:cTn id="253" dur="indefinite" restart="never" nodeType="tmRoot">
          <p:childTnLst>
            <p:seq>
              <p:cTn id="25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4" name="TextShape 1"/>
          <p:cNvSpPr txBox="1"/>
          <p:nvPr/>
        </p:nvSpPr>
        <p:spPr>
          <a:xfrm>
            <a:off x="457200" y="332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Nodes in NVivo</a:t>
            </a:r>
            <a:endParaRPr b="0" lang="es-CL" sz="4400" spc="-1" strike="noStrike">
              <a:solidFill>
                <a:srgbClr val="000000"/>
              </a:solidFill>
              <a:uFill>
                <a:solidFill>
                  <a:srgbClr val="ffffff"/>
                </a:solidFill>
              </a:uFill>
              <a:latin typeface="Calibri"/>
            </a:endParaRPr>
          </a:p>
        </p:txBody>
      </p:sp>
      <p:pic>
        <p:nvPicPr>
          <p:cNvPr id="375" name="Picture 6" descr=""/>
          <p:cNvPicPr/>
          <p:nvPr/>
        </p:nvPicPr>
        <p:blipFill>
          <a:blip r:embed="rId1"/>
          <a:stretch/>
        </p:blipFill>
        <p:spPr>
          <a:xfrm>
            <a:off x="895320" y="1845000"/>
            <a:ext cx="7353000" cy="3479400"/>
          </a:xfrm>
          <a:prstGeom prst="rect">
            <a:avLst/>
          </a:prstGeom>
          <a:ln>
            <a:noFill/>
          </a:ln>
        </p:spPr>
      </p:pic>
    </p:spTree>
  </p:cSld>
  <p:timing>
    <p:tnLst>
      <p:par>
        <p:cTn id="255" dur="indefinite" restart="never" nodeType="tmRoot">
          <p:childTnLst>
            <p:seq>
              <p:cTn id="256"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6" name="TextShape 1"/>
          <p:cNvSpPr txBox="1"/>
          <p:nvPr/>
        </p:nvSpPr>
        <p:spPr>
          <a:xfrm>
            <a:off x="2577960" y="241200"/>
            <a:ext cx="2176200" cy="63000"/>
          </a:xfrm>
          <a:prstGeom prst="rect">
            <a:avLst/>
          </a:prstGeom>
          <a:noFill/>
          <a:ln>
            <a:noFill/>
          </a:ln>
        </p:spPr>
        <p:txBody>
          <a:bodyPr lIns="90000" rIns="90000" tIns="45000" bIns="45000"/>
          <a:p>
            <a:pPr algn="ctr">
              <a:lnSpc>
                <a:spcPct val="100000"/>
              </a:lnSpc>
            </a:pPr>
            <a:r>
              <a:rPr b="0" lang="es-CL" sz="4400" spc="-1" strike="noStrike">
                <a:solidFill>
                  <a:srgbClr val="ffffff"/>
                </a:solidFill>
                <a:uFill>
                  <a:solidFill>
                    <a:srgbClr val="ffffff"/>
                  </a:solidFill>
                </a:uFill>
                <a:latin typeface="Calibri"/>
                <a:ea typeface="ＭＳ Ｐゴシック"/>
              </a:rPr>
              <a:t>d</a:t>
            </a:r>
            <a:endParaRPr b="0" lang="es-CL" sz="4400" spc="-1" strike="noStrike">
              <a:solidFill>
                <a:srgbClr val="000000"/>
              </a:solidFill>
              <a:uFill>
                <a:solidFill>
                  <a:srgbClr val="ffffff"/>
                </a:solidFill>
              </a:uFill>
              <a:latin typeface="Calibri"/>
            </a:endParaRPr>
          </a:p>
        </p:txBody>
      </p:sp>
      <p:sp>
        <p:nvSpPr>
          <p:cNvPr id="377" name="TextShape 2"/>
          <p:cNvSpPr txBox="1"/>
          <p:nvPr/>
        </p:nvSpPr>
        <p:spPr>
          <a:xfrm>
            <a:off x="2577960" y="241200"/>
            <a:ext cx="2176200" cy="63000"/>
          </a:xfrm>
          <a:prstGeom prst="rect">
            <a:avLst/>
          </a:prstGeom>
          <a:noFill/>
          <a:ln>
            <a:noFill/>
          </a:ln>
        </p:spPr>
        <p:txBody>
          <a:bodyPr lIns="90000" rIns="90000" tIns="45000" bIns="45000"/>
          <a:p>
            <a:endParaRPr b="0" lang="en-CA" sz="2400" spc="-1" strike="noStrike">
              <a:solidFill>
                <a:srgbClr val="000000"/>
              </a:solidFill>
              <a:uFill>
                <a:solidFill>
                  <a:srgbClr val="ffffff"/>
                </a:solidFill>
              </a:uFill>
              <a:latin typeface="Times New Roman"/>
            </a:endParaRPr>
          </a:p>
        </p:txBody>
      </p:sp>
      <p:sp>
        <p:nvSpPr>
          <p:cNvPr id="378" name="CustomShape 3"/>
          <p:cNvSpPr/>
          <p:nvPr/>
        </p:nvSpPr>
        <p:spPr>
          <a:xfrm>
            <a:off x="-263520" y="6491160"/>
            <a:ext cx="9670320" cy="519840"/>
          </a:xfrm>
          <a:prstGeom prst="rect">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379" name="Picture 11" descr=""/>
          <p:cNvPicPr/>
          <p:nvPr/>
        </p:nvPicPr>
        <p:blipFill>
          <a:blip r:embed="rId1"/>
          <a:srcRect l="-72187" t="14674" r="72187" b="-14230"/>
          <a:stretch/>
        </p:blipFill>
        <p:spPr>
          <a:xfrm>
            <a:off x="-2196720" y="1958400"/>
            <a:ext cx="9706320" cy="4572720"/>
          </a:xfrm>
          <a:prstGeom prst="rect">
            <a:avLst/>
          </a:prstGeom>
          <a:ln>
            <a:noFill/>
          </a:ln>
        </p:spPr>
      </p:pic>
      <p:sp>
        <p:nvSpPr>
          <p:cNvPr id="380" name="CustomShape 4"/>
          <p:cNvSpPr/>
          <p:nvPr/>
        </p:nvSpPr>
        <p:spPr>
          <a:xfrm>
            <a:off x="4625640" y="1455120"/>
            <a:ext cx="4414320" cy="518760"/>
          </a:xfrm>
          <a:prstGeom prst="rect">
            <a:avLst/>
          </a:prstGeom>
          <a:noFill/>
          <a:ln>
            <a:noFill/>
          </a:ln>
        </p:spPr>
        <p:style>
          <a:lnRef idx="0"/>
          <a:fillRef idx="0"/>
          <a:effectRef idx="0"/>
          <a:fontRef idx="minor"/>
        </p:style>
        <p:txBody>
          <a:bodyPr lIns="90000" rIns="90000" tIns="45000" bIns="45000"/>
          <a:p>
            <a:pPr marL="200880" indent="-200520">
              <a:lnSpc>
                <a:spcPct val="100000"/>
              </a:lnSpc>
              <a:buClr>
                <a:srgbClr val="000000"/>
              </a:buClr>
              <a:buFont typeface="Arial"/>
              <a:buChar char="•"/>
            </a:pPr>
            <a:r>
              <a:rPr b="0" lang="en-CA" sz="1270" spc="-1" strike="noStrike">
                <a:solidFill>
                  <a:srgbClr val="000000"/>
                </a:solidFill>
                <a:uFill>
                  <a:solidFill>
                    <a:srgbClr val="ffffff"/>
                  </a:solidFill>
                </a:uFill>
                <a:latin typeface="Calibri"/>
              </a:rPr>
              <a:t>Separating ‘families’</a:t>
            </a:r>
            <a:r>
              <a:rPr b="0" lang="en-CA" sz="1410" spc="-1" strike="noStrike">
                <a:solidFill>
                  <a:srgbClr val="000000"/>
                </a:solidFill>
                <a:uFill>
                  <a:solidFill>
                    <a:srgbClr val="ffffff"/>
                  </a:solidFill>
                </a:uFill>
                <a:latin typeface="Calibri"/>
              </a:rPr>
              <a:t> (children types of parents) / Vista coding</a:t>
            </a:r>
            <a:endParaRPr b="0" lang="en-CA" sz="1410" spc="-1" strike="noStrike">
              <a:solidFill>
                <a:srgbClr val="000000"/>
              </a:solidFill>
              <a:uFill>
                <a:solidFill>
                  <a:srgbClr val="ffffff"/>
                </a:solidFill>
              </a:uFill>
              <a:latin typeface="Arial"/>
            </a:endParaRPr>
          </a:p>
        </p:txBody>
      </p:sp>
      <p:sp>
        <p:nvSpPr>
          <p:cNvPr id="381" name="CustomShape 5"/>
          <p:cNvSpPr/>
          <p:nvPr/>
        </p:nvSpPr>
        <p:spPr>
          <a:xfrm>
            <a:off x="152640" y="1476720"/>
            <a:ext cx="4574520" cy="282960"/>
          </a:xfrm>
          <a:prstGeom prst="rect">
            <a:avLst/>
          </a:prstGeom>
          <a:noFill/>
          <a:ln>
            <a:noFill/>
          </a:ln>
        </p:spPr>
        <p:style>
          <a:lnRef idx="0"/>
          <a:fillRef idx="0"/>
          <a:effectRef idx="0"/>
          <a:fontRef idx="minor"/>
        </p:style>
        <p:txBody>
          <a:bodyPr lIns="90000" rIns="90000" tIns="45000" bIns="45000"/>
          <a:p>
            <a:pPr marL="200880" indent="-200520">
              <a:lnSpc>
                <a:spcPct val="100000"/>
              </a:lnSpc>
              <a:buClr>
                <a:srgbClr val="000000"/>
              </a:buClr>
              <a:buFont typeface="Arial"/>
              <a:buChar char="•"/>
            </a:pPr>
            <a:r>
              <a:rPr b="0" lang="en-CA" sz="1270" spc="-1" strike="noStrike">
                <a:solidFill>
                  <a:srgbClr val="000000"/>
                </a:solidFill>
                <a:uFill>
                  <a:solidFill>
                    <a:srgbClr val="ffffff"/>
                  </a:solidFill>
                </a:uFill>
                <a:latin typeface="Calibri"/>
              </a:rPr>
              <a:t>Mixing ‘families’ / Viral coding</a:t>
            </a:r>
            <a:endParaRPr b="0" lang="en-CA" sz="1270" spc="-1" strike="noStrike">
              <a:solidFill>
                <a:srgbClr val="000000"/>
              </a:solidFill>
              <a:uFill>
                <a:solidFill>
                  <a:srgbClr val="ffffff"/>
                </a:solidFill>
              </a:uFill>
              <a:latin typeface="Arial"/>
            </a:endParaRPr>
          </a:p>
        </p:txBody>
      </p:sp>
      <p:pic>
        <p:nvPicPr>
          <p:cNvPr id="382" name="Picture 15" descr=""/>
          <p:cNvPicPr/>
          <p:nvPr/>
        </p:nvPicPr>
        <p:blipFill>
          <a:blip r:embed="rId2"/>
          <a:srcRect l="17074" t="25944" r="66707" b="29940"/>
          <a:stretch/>
        </p:blipFill>
        <p:spPr>
          <a:xfrm>
            <a:off x="-65160" y="1958400"/>
            <a:ext cx="2530440" cy="3855960"/>
          </a:xfrm>
          <a:prstGeom prst="rect">
            <a:avLst/>
          </a:prstGeom>
          <a:ln>
            <a:noFill/>
          </a:ln>
        </p:spPr>
      </p:pic>
      <p:sp>
        <p:nvSpPr>
          <p:cNvPr id="383" name="CustomShape 6"/>
          <p:cNvSpPr/>
          <p:nvPr/>
        </p:nvSpPr>
        <p:spPr>
          <a:xfrm>
            <a:off x="457200" y="332640"/>
            <a:ext cx="8229240" cy="1142640"/>
          </a:xfrm>
          <a:prstGeom prst="rect">
            <a:avLst/>
          </a:prstGeom>
          <a:noFill/>
          <a:ln>
            <a:noFill/>
          </a:ln>
        </p:spPr>
        <p:style>
          <a:lnRef idx="0"/>
          <a:fillRef idx="0"/>
          <a:effectRef idx="0"/>
          <a:fontRef idx="minor"/>
        </p:style>
        <p:txBody>
          <a:bodyPr lIns="90000" rIns="90000" tIns="45000" bIns="45000"/>
          <a:p>
            <a:pPr algn="ctr">
              <a:lnSpc>
                <a:spcPct val="100000"/>
              </a:lnSpc>
            </a:pPr>
            <a:r>
              <a:rPr b="0" lang="en-CA" sz="4400" spc="-1" strike="noStrike">
                <a:solidFill>
                  <a:srgbClr val="000000"/>
                </a:solidFill>
                <a:uFill>
                  <a:solidFill>
                    <a:srgbClr val="ffffff"/>
                  </a:solidFill>
                </a:uFill>
                <a:latin typeface="Calibri"/>
                <a:ea typeface="ＭＳ Ｐゴシック"/>
              </a:rPr>
              <a:t>Nodes in NVivo</a:t>
            </a:r>
            <a:endParaRPr b="0" lang="en-CA" sz="4400" spc="-1" strike="noStrike">
              <a:solidFill>
                <a:srgbClr val="000000"/>
              </a:solidFill>
              <a:uFill>
                <a:solidFill>
                  <a:srgbClr val="ffffff"/>
                </a:solidFill>
              </a:uFill>
              <a:latin typeface="Arial"/>
            </a:endParaRPr>
          </a:p>
        </p:txBody>
      </p:sp>
      <p:sp>
        <p:nvSpPr>
          <p:cNvPr id="384" name="CustomShape 7"/>
          <p:cNvSpPr/>
          <p:nvPr/>
        </p:nvSpPr>
        <p:spPr>
          <a:xfrm>
            <a:off x="-263520" y="-204840"/>
            <a:ext cx="1666800" cy="681120"/>
          </a:xfrm>
          <a:prstGeom prst="rect">
            <a:avLst/>
          </a:prstGeom>
          <a:solidFill>
            <a:schemeClr val="bg1"/>
          </a:solidFill>
          <a:ln>
            <a:solidFill>
              <a:schemeClr val="bg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257" dur="indefinite" restart="never" nodeType="tmRoot">
          <p:childTnLst>
            <p:seq>
              <p:cTn id="258" dur="indefinite" nodeType="mainSeq">
                <p:childTnLst>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381"/>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380"/>
                                        </p:tgtEl>
                                        <p:attrNameLst>
                                          <p:attrName>style.visibility</p:attrName>
                                        </p:attrNameLst>
                                      </p:cBhvr>
                                      <p:to>
                                        <p:strVal val="visible"/>
                                      </p:to>
                                    </p:set>
                                  </p:childTnLst>
                                </p:cTn>
                              </p:par>
                              <p:par>
                                <p:cTn id="267" nodeType="withEffect" fill="hold" presetClass="entr" presetID="1">
                                  <p:stCondLst>
                                    <p:cond delay="0"/>
                                  </p:stCondLst>
                                  <p:childTnLst>
                                    <p:set>
                                      <p:cBhvr>
                                        <p:cTn id="268" dur="1" fill="hold">
                                          <p:stCondLst>
                                            <p:cond delay="0"/>
                                          </p:stCondLst>
                                        </p:cTn>
                                        <p:tgtEl>
                                          <p:spTgt spid="382"/>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4</a:t>
            </a:r>
            <a:endParaRPr b="0" lang="es-CL" sz="4400" spc="-1" strike="noStrike">
              <a:solidFill>
                <a:srgbClr val="000000"/>
              </a:solidFill>
              <a:uFill>
                <a:solidFill>
                  <a:srgbClr val="ffffff"/>
                </a:solidFill>
              </a:uFill>
              <a:latin typeface="Calibri"/>
            </a:endParaRPr>
          </a:p>
        </p:txBody>
      </p:sp>
      <p:sp>
        <p:nvSpPr>
          <p:cNvPr id="386" name="TextShape 2"/>
          <p:cNvSpPr txBox="1"/>
          <p:nvPr/>
        </p:nvSpPr>
        <p:spPr>
          <a:xfrm>
            <a:off x="457200" y="1700640"/>
            <a:ext cx="8229240" cy="501300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Sample project.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Explore the codes and their structure.</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Change the hierarchical structure (move codes from top level to sub-level and vice versa.</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Aggregate / disaggregate</a:t>
            </a:r>
            <a:endParaRPr b="0" lang="es-CL" sz="3200" spc="-1" strike="noStrike">
              <a:solidFill>
                <a:srgbClr val="000000"/>
              </a:solidFill>
              <a:uFill>
                <a:solidFill>
                  <a:srgbClr val="ffffff"/>
                </a:solidFill>
              </a:uFill>
              <a:latin typeface="Calibri"/>
            </a:endParaRPr>
          </a:p>
        </p:txBody>
      </p:sp>
    </p:spTree>
  </p:cSld>
  <p:timing>
    <p:tnLst>
      <p:par>
        <p:cTn id="271" dur="indefinite" restart="never" nodeType="tmRoot">
          <p:childTnLst>
            <p:seq>
              <p:cTn id="2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7" name="TextShape 1"/>
          <p:cNvSpPr txBox="1"/>
          <p:nvPr/>
        </p:nvSpPr>
        <p:spPr>
          <a:xfrm>
            <a:off x="457200" y="2188080"/>
            <a:ext cx="8229240" cy="4525560"/>
          </a:xfrm>
          <a:prstGeom prst="rect">
            <a:avLst/>
          </a:prstGeom>
          <a:noFill/>
          <a:ln>
            <a:noFill/>
          </a:ln>
        </p:spPr>
        <p:txBody>
          <a:bodyPr lIns="90000" rIns="90000" tIns="45000" bIns="45000"/>
          <a:p>
            <a:endParaRPr b="0" lang="es-CL" sz="3200" spc="-1" strike="noStrike">
              <a:solidFill>
                <a:srgbClr val="000000"/>
              </a:solidFill>
              <a:uFill>
                <a:solidFill>
                  <a:srgbClr val="ffffff"/>
                </a:solidFill>
              </a:uFill>
              <a:latin typeface="Calibri"/>
            </a:endParaRPr>
          </a:p>
        </p:txBody>
      </p:sp>
      <p:pic>
        <p:nvPicPr>
          <p:cNvPr id="388" name="Picture 4" descr=""/>
          <p:cNvPicPr/>
          <p:nvPr/>
        </p:nvPicPr>
        <p:blipFill>
          <a:blip r:embed="rId1"/>
          <a:stretch/>
        </p:blipFill>
        <p:spPr>
          <a:xfrm>
            <a:off x="0" y="200520"/>
            <a:ext cx="9143640" cy="6517080"/>
          </a:xfrm>
          <a:prstGeom prst="rect">
            <a:avLst/>
          </a:prstGeom>
          <a:ln>
            <a:noFill/>
          </a:ln>
        </p:spPr>
      </p:pic>
    </p:spTree>
  </p:cSld>
  <p:timing>
    <p:tnLst>
      <p:par>
        <p:cTn id="273" dur="indefinite" restart="never" nodeType="tmRoot">
          <p:childTnLst>
            <p:seq>
              <p:cTn id="2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9"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Query</a:t>
            </a:r>
            <a:endParaRPr b="0" lang="es-CL" sz="4400" spc="-1" strike="noStrike">
              <a:solidFill>
                <a:srgbClr val="000000"/>
              </a:solidFill>
              <a:uFill>
                <a:solidFill>
                  <a:srgbClr val="ffffff"/>
                </a:solidFill>
              </a:uFill>
              <a:latin typeface="Calibri"/>
            </a:endParaRPr>
          </a:p>
        </p:txBody>
      </p:sp>
      <p:sp>
        <p:nvSpPr>
          <p:cNvPr id="390" name="TextShape 2"/>
          <p:cNvSpPr txBox="1"/>
          <p:nvPr/>
        </p:nvSpPr>
        <p:spPr>
          <a:xfrm>
            <a:off x="457200" y="2188080"/>
            <a:ext cx="8229240" cy="4525560"/>
          </a:xfrm>
          <a:prstGeom prst="rect">
            <a:avLst/>
          </a:prstGeom>
          <a:noFill/>
          <a:ln>
            <a:noFill/>
          </a:ln>
        </p:spPr>
        <p:txBody>
          <a:bodyPr lIns="90000" rIns="90000" tIns="45000" bIns="45000"/>
          <a:p>
            <a:pPr marL="343080" indent="-342720">
              <a:lnSpc>
                <a:spcPct val="100000"/>
              </a:lnSpc>
              <a:spcBef>
                <a:spcPts val="799"/>
              </a:spcBef>
              <a:buClr>
                <a:srgbClr val="000000"/>
              </a:buClr>
              <a:buFont typeface="Arial"/>
              <a:buChar char="•"/>
            </a:pPr>
            <a:r>
              <a:rPr b="0" lang="es-CL" sz="4000" spc="-1" strike="noStrike">
                <a:solidFill>
                  <a:srgbClr val="000000"/>
                </a:solidFill>
                <a:uFill>
                  <a:solidFill>
                    <a:srgbClr val="ffffff"/>
                  </a:solidFill>
                </a:uFill>
                <a:latin typeface="Calibri"/>
                <a:ea typeface="ＭＳ Ｐゴシック"/>
              </a:rPr>
              <a:t>What do you think a query is?</a:t>
            </a:r>
            <a:endParaRPr b="0" lang="es-CL" sz="4000" spc="-1" strike="noStrike">
              <a:solidFill>
                <a:srgbClr val="000000"/>
              </a:solidFill>
              <a:uFill>
                <a:solidFill>
                  <a:srgbClr val="ffffff"/>
                </a:solidFill>
              </a:uFill>
              <a:latin typeface="Calibri"/>
            </a:endParaRPr>
          </a:p>
          <a:p>
            <a:pPr marL="343080" indent="-342720">
              <a:lnSpc>
                <a:spcPct val="100000"/>
              </a:lnSpc>
              <a:spcBef>
                <a:spcPts val="799"/>
              </a:spcBef>
              <a:buClr>
                <a:srgbClr val="000000"/>
              </a:buClr>
              <a:buFont typeface="Arial"/>
              <a:buChar char="•"/>
            </a:pPr>
            <a:r>
              <a:rPr b="0" lang="es-CL" sz="4000" spc="-1" strike="noStrike">
                <a:solidFill>
                  <a:srgbClr val="000000"/>
                </a:solidFill>
                <a:uFill>
                  <a:solidFill>
                    <a:srgbClr val="ffffff"/>
                  </a:solidFill>
                </a:uFill>
                <a:latin typeface="Calibri"/>
                <a:ea typeface="ＭＳ Ｐゴシック"/>
              </a:rPr>
              <a:t>What is it for?</a:t>
            </a:r>
            <a:endParaRPr b="0" lang="es-CL" sz="4000" spc="-1" strike="noStrike">
              <a:solidFill>
                <a:srgbClr val="000000"/>
              </a:solidFill>
              <a:uFill>
                <a:solidFill>
                  <a:srgbClr val="ffffff"/>
                </a:solidFill>
              </a:uFill>
              <a:latin typeface="Calibri"/>
            </a:endParaRPr>
          </a:p>
        </p:txBody>
      </p:sp>
    </p:spTree>
  </p:cSld>
  <p:timing>
    <p:tnLst>
      <p:par>
        <p:cTn id="275" dur="indefinite" restart="never" nodeType="tmRoot">
          <p:childTnLst>
            <p:seq>
              <p:cTn id="2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What is a query?</a:t>
            </a:r>
            <a:endParaRPr b="0" lang="es-CL" sz="4400" spc="-1" strike="noStrike">
              <a:solidFill>
                <a:srgbClr val="000000"/>
              </a:solidFill>
              <a:uFill>
                <a:solidFill>
                  <a:srgbClr val="ffffff"/>
                </a:solidFill>
              </a:uFill>
              <a:latin typeface="Calibri"/>
            </a:endParaRPr>
          </a:p>
        </p:txBody>
      </p:sp>
      <p:sp>
        <p:nvSpPr>
          <p:cNvPr id="392" name="TextShape 2"/>
          <p:cNvSpPr txBox="1"/>
          <p:nvPr/>
        </p:nvSpPr>
        <p:spPr>
          <a:xfrm>
            <a:off x="539640" y="1845000"/>
            <a:ext cx="7993080" cy="4032000"/>
          </a:xfrm>
          <a:prstGeom prst="rect">
            <a:avLst/>
          </a:prstGeom>
          <a:noFill/>
          <a:ln>
            <a:noFill/>
          </a:ln>
        </p:spPr>
        <p:txBody>
          <a:bodyPr lIns="90000" rIns="90000" tIns="45000" bIns="45000">
            <a:normAutofit/>
          </a:bodyPr>
          <a:p>
            <a:pPr lvl="1" marL="571680" indent="-514080" algn="just">
              <a:lnSpc>
                <a:spcPct val="100000"/>
              </a:lnSpc>
              <a:spcBef>
                <a:spcPts val="561"/>
              </a:spcBef>
              <a:spcAft>
                <a:spcPts val="1800"/>
              </a:spcAft>
              <a:buClr>
                <a:srgbClr val="000000"/>
              </a:buClr>
              <a:buFont typeface="Wingdings" charset="2"/>
              <a:buChar char=""/>
            </a:pPr>
            <a:r>
              <a:rPr b="0" lang="es-CL" sz="2800" spc="-1" strike="noStrike" u="sng">
                <a:solidFill>
                  <a:srgbClr val="000000"/>
                </a:solidFill>
                <a:uFill>
                  <a:solidFill>
                    <a:srgbClr val="ffffff"/>
                  </a:solidFill>
                </a:uFill>
                <a:latin typeface="Calibri"/>
                <a:ea typeface="ＭＳ Ｐゴシック"/>
              </a:rPr>
              <a:t>Find and analyze</a:t>
            </a:r>
            <a:r>
              <a:rPr b="0" lang="es-CL" sz="2800" spc="-1" strike="noStrike">
                <a:solidFill>
                  <a:srgbClr val="000000"/>
                </a:solidFill>
                <a:uFill>
                  <a:solidFill>
                    <a:srgbClr val="ffffff"/>
                  </a:solidFill>
                </a:uFill>
                <a:latin typeface="Calibri"/>
                <a:ea typeface="ＭＳ Ｐゴシック"/>
              </a:rPr>
              <a:t> words or phrases in your sources, annotations and nodes</a:t>
            </a:r>
            <a:endParaRPr b="0" lang="es-CL" sz="2800" spc="-1" strike="noStrike">
              <a:solidFill>
                <a:srgbClr val="000000"/>
              </a:solidFill>
              <a:uFill>
                <a:solidFill>
                  <a:srgbClr val="ffffff"/>
                </a:solidFill>
              </a:uFill>
              <a:latin typeface="Calibri"/>
            </a:endParaRPr>
          </a:p>
          <a:p>
            <a:pPr lvl="1" marL="571680" indent="-514080" algn="just">
              <a:lnSpc>
                <a:spcPct val="100000"/>
              </a:lnSpc>
              <a:spcBef>
                <a:spcPts val="561"/>
              </a:spcBef>
              <a:spcAft>
                <a:spcPts val="1800"/>
              </a:spcAft>
              <a:buClr>
                <a:srgbClr val="000000"/>
              </a:buClr>
              <a:buFont typeface="Wingdings" charset="2"/>
              <a:buChar char=""/>
            </a:pPr>
            <a:r>
              <a:rPr b="0" lang="es-CL" sz="2800" spc="-1" strike="noStrike" u="sng">
                <a:solidFill>
                  <a:srgbClr val="000000"/>
                </a:solidFill>
                <a:uFill>
                  <a:solidFill>
                    <a:srgbClr val="ffffff"/>
                  </a:solidFill>
                </a:uFill>
                <a:latin typeface="Calibri"/>
                <a:ea typeface="ＭＳ Ｐゴシック"/>
              </a:rPr>
              <a:t>Ask questions </a:t>
            </a:r>
            <a:r>
              <a:rPr b="0" lang="es-CL" sz="2800" spc="-1" strike="noStrike">
                <a:solidFill>
                  <a:srgbClr val="000000"/>
                </a:solidFill>
                <a:uFill>
                  <a:solidFill>
                    <a:srgbClr val="ffffff"/>
                  </a:solidFill>
                </a:uFill>
                <a:latin typeface="Calibri"/>
                <a:ea typeface="ＭＳ Ｐゴシック"/>
              </a:rPr>
              <a:t>and </a:t>
            </a:r>
            <a:r>
              <a:rPr b="0" lang="es-CL" sz="2800" spc="-1" strike="noStrike" u="sng">
                <a:solidFill>
                  <a:srgbClr val="000000"/>
                </a:solidFill>
                <a:uFill>
                  <a:solidFill>
                    <a:srgbClr val="ffffff"/>
                  </a:solidFill>
                </a:uFill>
                <a:latin typeface="Calibri"/>
                <a:ea typeface="ＭＳ Ｐゴシック"/>
              </a:rPr>
              <a:t>find patterns </a:t>
            </a:r>
            <a:r>
              <a:rPr b="0" lang="es-CL" sz="2800" spc="-1" strike="noStrike">
                <a:solidFill>
                  <a:srgbClr val="000000"/>
                </a:solidFill>
                <a:uFill>
                  <a:solidFill>
                    <a:srgbClr val="ffffff"/>
                  </a:solidFill>
                </a:uFill>
                <a:latin typeface="Calibri"/>
                <a:ea typeface="ＭＳ Ｐゴシック"/>
              </a:rPr>
              <a:t>based on your coding and check for coding consistency among team members</a:t>
            </a:r>
            <a:endParaRPr b="0" lang="es-CL" sz="2800" spc="-1" strike="noStrike">
              <a:solidFill>
                <a:srgbClr val="000000"/>
              </a:solidFill>
              <a:uFill>
                <a:solidFill>
                  <a:srgbClr val="ffffff"/>
                </a:solidFill>
              </a:uFill>
              <a:latin typeface="Calibri"/>
            </a:endParaRPr>
          </a:p>
          <a:p>
            <a:pPr lvl="1" marL="571680" indent="-514080" algn="just">
              <a:lnSpc>
                <a:spcPct val="100000"/>
              </a:lnSpc>
              <a:spcBef>
                <a:spcPts val="561"/>
              </a:spcBef>
              <a:spcAft>
                <a:spcPts val="1800"/>
              </a:spcAft>
              <a:buClr>
                <a:srgbClr val="000000"/>
              </a:buClr>
              <a:buFont typeface="Wingdings" charset="2"/>
              <a:buChar char=""/>
            </a:pPr>
            <a:r>
              <a:rPr b="0" lang="es-CL" sz="2800" spc="-1" strike="noStrike" u="sng">
                <a:solidFill>
                  <a:srgbClr val="000000"/>
                </a:solidFill>
                <a:uFill>
                  <a:solidFill>
                    <a:srgbClr val="ffffff"/>
                  </a:solidFill>
                </a:uFill>
                <a:latin typeface="Calibri"/>
                <a:ea typeface="ＭＳ Ｐゴシック"/>
              </a:rPr>
              <a:t>Code</a:t>
            </a:r>
            <a:r>
              <a:rPr b="0" lang="es-CL" sz="2800" spc="-1" strike="noStrike">
                <a:solidFill>
                  <a:srgbClr val="000000"/>
                </a:solidFill>
                <a:uFill>
                  <a:solidFill>
                    <a:srgbClr val="ffffff"/>
                  </a:solidFill>
                </a:uFill>
                <a:latin typeface="Calibri"/>
                <a:ea typeface="ＭＳ Ｐゴシック"/>
              </a:rPr>
              <a:t> and/or visualize the </a:t>
            </a:r>
            <a:r>
              <a:rPr b="0" lang="es-CL" sz="2800" spc="-1" strike="noStrike" u="sng">
                <a:solidFill>
                  <a:srgbClr val="000000"/>
                </a:solidFill>
                <a:uFill>
                  <a:solidFill>
                    <a:srgbClr val="ffffff"/>
                  </a:solidFill>
                </a:uFill>
                <a:latin typeface="Calibri"/>
                <a:ea typeface="ＭＳ Ｐゴシック"/>
              </a:rPr>
              <a:t>results</a:t>
            </a:r>
            <a:endParaRPr b="0" lang="es-CL" sz="2800" spc="-1" strike="noStrike">
              <a:solidFill>
                <a:srgbClr val="000000"/>
              </a:solidFill>
              <a:uFill>
                <a:solidFill>
                  <a:srgbClr val="ffffff"/>
                </a:solidFill>
              </a:uFill>
              <a:latin typeface="Calibri"/>
            </a:endParaRPr>
          </a:p>
        </p:txBody>
      </p:sp>
      <p:sp>
        <p:nvSpPr>
          <p:cNvPr id="393"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87F4E087-8402-459D-BA90-D23C6FF462E6}"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394" name="CustomShape 4"/>
          <p:cNvSpPr/>
          <p:nvPr/>
        </p:nvSpPr>
        <p:spPr>
          <a:xfrm>
            <a:off x="1771560" y="2383200"/>
            <a:ext cx="184320" cy="369000"/>
          </a:xfrm>
          <a:prstGeom prst="rect">
            <a:avLst/>
          </a:prstGeom>
          <a:noFill/>
          <a:ln>
            <a:noFill/>
          </a:ln>
        </p:spPr>
        <p:style>
          <a:lnRef idx="0"/>
          <a:fillRef idx="0"/>
          <a:effectRef idx="0"/>
          <a:fontRef idx="minor"/>
        </p:style>
      </p:sp>
      <p:sp>
        <p:nvSpPr>
          <p:cNvPr id="395"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277" dur="indefinite" restart="never" nodeType="tmRoot">
          <p:childTnLst>
            <p:seq>
              <p:cTn id="2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0" name="TextShape 1"/>
          <p:cNvSpPr txBox="1"/>
          <p:nvPr/>
        </p:nvSpPr>
        <p:spPr>
          <a:xfrm>
            <a:off x="395640" y="270900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What do you think NVivo can do?</a:t>
            </a:r>
            <a:endParaRPr b="0" lang="es-CL" sz="4400" spc="-1" strike="noStrike">
              <a:solidFill>
                <a:srgbClr val="000000"/>
              </a:solidFill>
              <a:uFill>
                <a:solidFill>
                  <a:srgbClr val="ffffff"/>
                </a:solidFill>
              </a:uFill>
              <a:latin typeface="Calibri"/>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1259640" y="296640"/>
            <a:ext cx="8064360" cy="1142640"/>
          </a:xfrm>
          <a:prstGeom prst="rect">
            <a:avLst/>
          </a:prstGeom>
          <a:noFill/>
          <a:ln>
            <a:noFill/>
          </a:ln>
        </p:spPr>
        <p:style>
          <a:lnRef idx="0"/>
          <a:fillRef idx="0"/>
          <a:effectRef idx="0"/>
          <a:fontRef idx="minor"/>
        </p:style>
        <p:txBody>
          <a:bodyPr lIns="90000" rIns="90000" tIns="45000" bIns="45000"/>
          <a:p>
            <a:pPr algn="ctr">
              <a:lnSpc>
                <a:spcPct val="100000"/>
              </a:lnSpc>
            </a:pPr>
            <a:r>
              <a:rPr b="0" lang="en-CA" sz="3800" spc="-1" strike="noStrike">
                <a:solidFill>
                  <a:srgbClr val="000000"/>
                </a:solidFill>
                <a:uFill>
                  <a:solidFill>
                    <a:srgbClr val="ffffff"/>
                  </a:solidFill>
                </a:uFill>
                <a:latin typeface="Calibri"/>
                <a:ea typeface="ＭＳ Ｐゴシック"/>
              </a:rPr>
              <a:t>Queries we will cover today</a:t>
            </a:r>
            <a:endParaRPr b="0" lang="en-CA" sz="3800" spc="-1" strike="noStrike">
              <a:solidFill>
                <a:srgbClr val="000000"/>
              </a:solidFill>
              <a:uFill>
                <a:solidFill>
                  <a:srgbClr val="ffffff"/>
                </a:solidFill>
              </a:uFill>
              <a:latin typeface="Arial"/>
            </a:endParaRPr>
          </a:p>
        </p:txBody>
      </p:sp>
      <p:sp>
        <p:nvSpPr>
          <p:cNvPr id="397" name="CustomShape 2"/>
          <p:cNvSpPr/>
          <p:nvPr/>
        </p:nvSpPr>
        <p:spPr>
          <a:xfrm>
            <a:off x="539640" y="1556640"/>
            <a:ext cx="6624360" cy="1367640"/>
          </a:xfrm>
          <a:prstGeom prst="rect">
            <a:avLst/>
          </a:prstGeom>
          <a:noFill/>
          <a:ln>
            <a:noFill/>
          </a:ln>
        </p:spPr>
        <p:style>
          <a:lnRef idx="0"/>
          <a:fillRef idx="0"/>
          <a:effectRef idx="0"/>
          <a:fontRef idx="minor"/>
        </p:style>
        <p:txBody>
          <a:bodyPr lIns="90000" rIns="90000" tIns="45000" bIns="45000"/>
          <a:p>
            <a:pPr lvl="1" marL="743040" indent="-285480">
              <a:lnSpc>
                <a:spcPct val="150000"/>
              </a:lnSpc>
              <a:spcBef>
                <a:spcPts val="300"/>
              </a:spcBef>
              <a:buClr>
                <a:srgbClr val="000000"/>
              </a:buClr>
              <a:buFont typeface="Arial"/>
              <a:buChar char="–"/>
            </a:pPr>
            <a:r>
              <a:rPr b="0" lang="en-CA" sz="2800" spc="-1" strike="noStrike">
                <a:solidFill>
                  <a:srgbClr val="000000"/>
                </a:solidFill>
                <a:uFill>
                  <a:solidFill>
                    <a:srgbClr val="ffffff"/>
                  </a:solidFill>
                </a:uFill>
                <a:latin typeface="Calibri"/>
                <a:ea typeface="ＭＳ Ｐゴシック"/>
              </a:rPr>
              <a:t>Text search &amp; word frequency</a:t>
            </a:r>
            <a:endParaRPr b="0" lang="en-CA" sz="2800" spc="-1" strike="noStrike">
              <a:solidFill>
                <a:srgbClr val="000000"/>
              </a:solidFill>
              <a:uFill>
                <a:solidFill>
                  <a:srgbClr val="ffffff"/>
                </a:solidFill>
              </a:uFill>
              <a:latin typeface="Arial"/>
            </a:endParaRPr>
          </a:p>
          <a:p>
            <a:pPr lvl="1" marL="743040" indent="-285480">
              <a:lnSpc>
                <a:spcPct val="150000"/>
              </a:lnSpc>
              <a:spcBef>
                <a:spcPts val="300"/>
              </a:spcBef>
              <a:buClr>
                <a:srgbClr val="bfbfbf"/>
              </a:buClr>
              <a:buFont typeface="Arial"/>
              <a:buChar char="–"/>
            </a:pPr>
            <a:r>
              <a:rPr b="0" lang="en-CA" sz="2800" spc="-1" strike="noStrike">
                <a:solidFill>
                  <a:srgbClr val="bfbfbf"/>
                </a:solidFill>
                <a:uFill>
                  <a:solidFill>
                    <a:srgbClr val="ffffff"/>
                  </a:solidFill>
                </a:uFill>
                <a:latin typeface="Calibri"/>
                <a:ea typeface="ＭＳ Ｐゴシック"/>
              </a:rPr>
              <a:t>Matrix</a:t>
            </a:r>
            <a:endParaRPr b="0" lang="en-CA" sz="2800" spc="-1" strike="noStrike">
              <a:solidFill>
                <a:srgbClr val="000000"/>
              </a:solidFill>
              <a:uFill>
                <a:solidFill>
                  <a:srgbClr val="ffffff"/>
                </a:solidFill>
              </a:uFill>
              <a:latin typeface="Arial"/>
            </a:endParaRPr>
          </a:p>
          <a:p>
            <a:pPr lvl="1" marL="743040" indent="-285480">
              <a:lnSpc>
                <a:spcPct val="150000"/>
              </a:lnSpc>
              <a:spcBef>
                <a:spcPts val="300"/>
              </a:spcBef>
              <a:buClr>
                <a:srgbClr val="bfbfbf"/>
              </a:buClr>
              <a:buFont typeface="Arial"/>
              <a:buChar char="–"/>
            </a:pPr>
            <a:r>
              <a:rPr b="0" lang="en-CA" sz="2800" spc="-1" strike="noStrike">
                <a:solidFill>
                  <a:srgbClr val="bfbfbf"/>
                </a:solidFill>
                <a:uFill>
                  <a:solidFill>
                    <a:srgbClr val="ffffff"/>
                  </a:solidFill>
                </a:uFill>
                <a:latin typeface="Calibri"/>
                <a:ea typeface="ＭＳ Ｐゴシック"/>
              </a:rPr>
              <a:t>Crosstab</a:t>
            </a:r>
            <a:endParaRPr b="0" lang="en-CA" sz="2800" spc="-1" strike="noStrike">
              <a:solidFill>
                <a:srgbClr val="000000"/>
              </a:solidFill>
              <a:uFill>
                <a:solidFill>
                  <a:srgbClr val="ffffff"/>
                </a:solidFill>
              </a:uFill>
              <a:latin typeface="Arial"/>
            </a:endParaRPr>
          </a:p>
          <a:p>
            <a:pPr lvl="1" marL="743040" indent="-285480">
              <a:lnSpc>
                <a:spcPct val="150000"/>
              </a:lnSpc>
              <a:spcBef>
                <a:spcPts val="300"/>
              </a:spcBef>
              <a:buClr>
                <a:srgbClr val="bfbfbf"/>
              </a:buClr>
              <a:buFont typeface="Arial"/>
              <a:buChar char="–"/>
            </a:pPr>
            <a:r>
              <a:rPr b="0" lang="en-CA" sz="2800" spc="-1" strike="noStrike">
                <a:solidFill>
                  <a:srgbClr val="bfbfbf"/>
                </a:solidFill>
                <a:uFill>
                  <a:solidFill>
                    <a:srgbClr val="ffffff"/>
                  </a:solidFill>
                </a:uFill>
                <a:latin typeface="Calibri"/>
                <a:ea typeface="ＭＳ Ｐゴシック"/>
              </a:rPr>
              <a:t>Coding</a:t>
            </a:r>
            <a:endParaRPr b="0" lang="en-CA" sz="2800" spc="-1" strike="noStrike">
              <a:solidFill>
                <a:srgbClr val="000000"/>
              </a:solidFill>
              <a:uFill>
                <a:solidFill>
                  <a:srgbClr val="ffffff"/>
                </a:solidFill>
              </a:uFill>
              <a:latin typeface="Arial"/>
            </a:endParaRPr>
          </a:p>
          <a:p>
            <a:pPr lvl="1" marL="743040" indent="-285480">
              <a:lnSpc>
                <a:spcPct val="150000"/>
              </a:lnSpc>
              <a:spcBef>
                <a:spcPts val="300"/>
              </a:spcBef>
              <a:buClr>
                <a:srgbClr val="d9d9d9"/>
              </a:buClr>
              <a:buFont typeface="Arial"/>
              <a:buChar char="–"/>
            </a:pPr>
            <a:r>
              <a:rPr b="0" lang="en-CA" sz="2800" spc="-1" strike="noStrike">
                <a:solidFill>
                  <a:srgbClr val="d9d9d9"/>
                </a:solidFill>
                <a:uFill>
                  <a:solidFill>
                    <a:srgbClr val="ffffff"/>
                  </a:solidFill>
                </a:uFill>
                <a:latin typeface="Calibri"/>
                <a:ea typeface="ＭＳ Ｐゴシック"/>
              </a:rPr>
              <a:t>Interrater agreement(?)</a:t>
            </a:r>
            <a:endParaRPr b="0" lang="en-CA" sz="2800" spc="-1" strike="noStrike">
              <a:solidFill>
                <a:srgbClr val="000000"/>
              </a:solidFill>
              <a:uFill>
                <a:solidFill>
                  <a:srgbClr val="ffffff"/>
                </a:solidFill>
              </a:uFill>
              <a:latin typeface="Arial"/>
            </a:endParaRPr>
          </a:p>
        </p:txBody>
      </p:sp>
      <p:sp>
        <p:nvSpPr>
          <p:cNvPr id="398" name="CustomShape 3"/>
          <p:cNvSpPr/>
          <p:nvPr/>
        </p:nvSpPr>
        <p:spPr>
          <a:xfrm rot="813600">
            <a:off x="5576040" y="1522080"/>
            <a:ext cx="6624360" cy="1367640"/>
          </a:xfrm>
          <a:prstGeom prst="rect">
            <a:avLst/>
          </a:prstGeom>
          <a:noFill/>
          <a:ln>
            <a:noFill/>
          </a:ln>
        </p:spPr>
        <p:style>
          <a:lnRef idx="0"/>
          <a:fillRef idx="0"/>
          <a:effectRef idx="0"/>
          <a:fontRef idx="minor"/>
        </p:style>
        <p:txBody>
          <a:bodyPr lIns="90000" rIns="90000" tIns="45000" bIns="45000"/>
          <a:p>
            <a:pPr marL="457200">
              <a:lnSpc>
                <a:spcPct val="100000"/>
              </a:lnSpc>
            </a:pPr>
            <a:r>
              <a:rPr b="0" lang="en-CA" sz="30000" spc="-1" strike="noStrike">
                <a:solidFill>
                  <a:srgbClr val="000000"/>
                </a:solidFill>
                <a:uFill>
                  <a:solidFill>
                    <a:srgbClr val="ffffff"/>
                  </a:solidFill>
                </a:uFill>
                <a:latin typeface="Calibri"/>
                <a:ea typeface="ＭＳ Ｐゴシック"/>
              </a:rPr>
              <a:t>?</a:t>
            </a:r>
            <a:endParaRPr b="0" lang="en-CA" sz="30000" spc="-1" strike="noStrike">
              <a:solidFill>
                <a:srgbClr val="000000"/>
              </a:solidFill>
              <a:uFill>
                <a:solidFill>
                  <a:srgbClr val="ffffff"/>
                </a:solidFill>
              </a:uFill>
              <a:latin typeface="Arial"/>
            </a:endParaRPr>
          </a:p>
        </p:txBody>
      </p:sp>
    </p:spTree>
  </p:cSld>
  <p:timing>
    <p:tnLst>
      <p:par>
        <p:cTn id="279" dur="indefinite" restart="never" nodeType="tmRoot">
          <p:childTnLst>
            <p:seq>
              <p:cTn id="2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5</a:t>
            </a:r>
            <a:endParaRPr b="0" lang="es-CL" sz="4400" spc="-1" strike="noStrike">
              <a:solidFill>
                <a:srgbClr val="000000"/>
              </a:solidFill>
              <a:uFill>
                <a:solidFill>
                  <a:srgbClr val="ffffff"/>
                </a:solidFill>
              </a:uFill>
              <a:latin typeface="Calibri"/>
            </a:endParaRPr>
          </a:p>
        </p:txBody>
      </p:sp>
      <p:sp>
        <p:nvSpPr>
          <p:cNvPr id="400" name="TextShape 2"/>
          <p:cNvSpPr txBox="1"/>
          <p:nvPr/>
        </p:nvSpPr>
        <p:spPr>
          <a:xfrm>
            <a:off x="457200" y="1419480"/>
            <a:ext cx="82292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Run frequency queries</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Create a word cloud (explore some of the words inside)</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Save the query</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Run text search queries (based upon the frequency query)</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Create nodes from your queries</a:t>
            </a:r>
            <a:endParaRPr b="0" lang="es-CL" sz="3200" spc="-1" strike="noStrike">
              <a:solidFill>
                <a:srgbClr val="000000"/>
              </a:solidFill>
              <a:uFill>
                <a:solidFill>
                  <a:srgbClr val="ffffff"/>
                </a:solidFill>
              </a:uFill>
              <a:latin typeface="Calibri"/>
            </a:endParaRPr>
          </a:p>
        </p:txBody>
      </p:sp>
    </p:spTree>
  </p:cSld>
  <p:timing>
    <p:tnLst>
      <p:par>
        <p:cTn id="281" dur="indefinite" restart="never" nodeType="tmRoot">
          <p:childTnLst>
            <p:seq>
              <p:cTn id="2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401" name="Picture 3" descr=""/>
          <p:cNvPicPr/>
          <p:nvPr/>
        </p:nvPicPr>
        <p:blipFill>
          <a:blip r:embed="rId1"/>
          <a:stretch/>
        </p:blipFill>
        <p:spPr>
          <a:xfrm>
            <a:off x="539640" y="0"/>
            <a:ext cx="8208720" cy="6857640"/>
          </a:xfrm>
          <a:prstGeom prst="rect">
            <a:avLst/>
          </a:prstGeom>
          <a:ln>
            <a:noFill/>
          </a:ln>
        </p:spPr>
      </p:pic>
      <p:sp>
        <p:nvSpPr>
          <p:cNvPr id="402" name="CustomShape 1"/>
          <p:cNvSpPr/>
          <p:nvPr/>
        </p:nvSpPr>
        <p:spPr>
          <a:xfrm>
            <a:off x="8748360" y="5154840"/>
            <a:ext cx="1597320" cy="1700280"/>
          </a:xfrm>
          <a:prstGeom prst="rect">
            <a:avLst/>
          </a:prstGeom>
          <a:solidFill>
            <a:schemeClr val="bg1"/>
          </a:solidFill>
          <a:ln>
            <a:noFill/>
          </a:ln>
        </p:spPr>
        <p:style>
          <a:lnRef idx="0"/>
          <a:fillRef idx="0"/>
          <a:effectRef idx="0"/>
          <a:fontRef idx="minor"/>
        </p:style>
      </p:sp>
      <p:sp>
        <p:nvSpPr>
          <p:cNvPr id="403" name="CustomShape 2"/>
          <p:cNvSpPr/>
          <p:nvPr/>
        </p:nvSpPr>
        <p:spPr>
          <a:xfrm>
            <a:off x="-1058040" y="5157360"/>
            <a:ext cx="1597320" cy="1700280"/>
          </a:xfrm>
          <a:prstGeom prst="rect">
            <a:avLst/>
          </a:prstGeom>
          <a:solidFill>
            <a:schemeClr val="bg1"/>
          </a:solidFill>
          <a:ln>
            <a:noFill/>
          </a:ln>
        </p:spPr>
        <p:style>
          <a:lnRef idx="0"/>
          <a:fillRef idx="0"/>
          <a:effectRef idx="0"/>
          <a:fontRef idx="minor"/>
        </p:style>
      </p:sp>
    </p:spTree>
  </p:cSld>
  <p:timing>
    <p:tnLst>
      <p:par>
        <p:cTn id="283" dur="indefinite" restart="never" nodeType="tmRoot">
          <p:childTnLst>
            <p:seq>
              <p:cTn id="2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4"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Cases</a:t>
            </a:r>
            <a:endParaRPr b="0" lang="es-CL" sz="4400" spc="-1" strike="noStrike">
              <a:solidFill>
                <a:srgbClr val="000000"/>
              </a:solidFill>
              <a:uFill>
                <a:solidFill>
                  <a:srgbClr val="ffffff"/>
                </a:solidFill>
              </a:uFill>
              <a:latin typeface="Calibri"/>
            </a:endParaRPr>
          </a:p>
        </p:txBody>
      </p:sp>
      <p:sp>
        <p:nvSpPr>
          <p:cNvPr id="405" name="TextShape 2"/>
          <p:cNvSpPr txBox="1"/>
          <p:nvPr/>
        </p:nvSpPr>
        <p:spPr>
          <a:xfrm>
            <a:off x="252720" y="1417680"/>
            <a:ext cx="3526920" cy="4525560"/>
          </a:xfrm>
          <a:prstGeom prst="rect">
            <a:avLst/>
          </a:prstGeom>
          <a:noFill/>
          <a:ln>
            <a:noFill/>
          </a:ln>
        </p:spPr>
        <p:txBody>
          <a:bodyPr lIns="90000" rIns="90000" tIns="45000" bIns="45000"/>
          <a:p>
            <a:pPr marL="343080" indent="-342720">
              <a:lnSpc>
                <a:spcPct val="100000"/>
              </a:lnSpc>
              <a:spcBef>
                <a:spcPts val="519"/>
              </a:spcBef>
              <a:buClr>
                <a:srgbClr val="000000"/>
              </a:buClr>
              <a:buFont typeface="Arial"/>
              <a:buChar char="•"/>
            </a:pPr>
            <a:r>
              <a:rPr b="0" lang="es-CL" sz="2600" spc="-1" strike="noStrike">
                <a:solidFill>
                  <a:srgbClr val="000000"/>
                </a:solidFill>
                <a:uFill>
                  <a:solidFill>
                    <a:srgbClr val="ffffff"/>
                  </a:solidFill>
                </a:uFill>
                <a:latin typeface="Calibri"/>
                <a:ea typeface="ＭＳ Ｐゴシック"/>
              </a:rPr>
              <a:t>Cases are the 'units of observation' in your research study. They might represent people, places, events, organizations or other entities that you want to analyze and compare. </a:t>
            </a:r>
            <a:endParaRPr b="0" lang="es-CL" sz="2600" spc="-1" strike="noStrike">
              <a:solidFill>
                <a:srgbClr val="000000"/>
              </a:solidFill>
              <a:uFill>
                <a:solidFill>
                  <a:srgbClr val="ffffff"/>
                </a:solidFill>
              </a:uFill>
              <a:latin typeface="Calibri"/>
            </a:endParaRPr>
          </a:p>
          <a:p>
            <a:pPr>
              <a:lnSpc>
                <a:spcPct val="100000"/>
              </a:lnSpc>
              <a:spcBef>
                <a:spcPts val="360"/>
              </a:spcBef>
            </a:pPr>
            <a:r>
              <a:rPr b="0" lang="es-CL" sz="1800" spc="-1" strike="noStrike">
                <a:solidFill>
                  <a:srgbClr val="000000"/>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(NVIVO website)</a:t>
            </a:r>
            <a:endParaRPr b="0" lang="es-CL" sz="1800" spc="-1" strike="noStrike">
              <a:solidFill>
                <a:srgbClr val="000000"/>
              </a:solidFill>
              <a:uFill>
                <a:solidFill>
                  <a:srgbClr val="ffffff"/>
                </a:solidFill>
              </a:uFill>
              <a:latin typeface="Calibri"/>
            </a:endParaRPr>
          </a:p>
        </p:txBody>
      </p:sp>
      <p:pic>
        <p:nvPicPr>
          <p:cNvPr id="406" name="Picture 4" descr=""/>
          <p:cNvPicPr/>
          <p:nvPr/>
        </p:nvPicPr>
        <p:blipFill>
          <a:blip r:embed="rId1"/>
          <a:srcRect l="6708" t="5263" r="12804" b="5263"/>
          <a:stretch/>
        </p:blipFill>
        <p:spPr>
          <a:xfrm>
            <a:off x="3737880" y="1140840"/>
            <a:ext cx="5256360" cy="4802400"/>
          </a:xfrm>
          <a:prstGeom prst="rect">
            <a:avLst/>
          </a:prstGeom>
          <a:ln>
            <a:noFill/>
          </a:ln>
        </p:spPr>
      </p:pic>
    </p:spTree>
  </p:cSld>
  <p:timing>
    <p:tnLst>
      <p:par>
        <p:cTn id="285" dur="indefinite" restart="never" nodeType="tmRoot">
          <p:childTnLst>
            <p:seq>
              <p:cTn id="2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7" name="TextShape 1"/>
          <p:cNvSpPr txBox="1"/>
          <p:nvPr/>
        </p:nvSpPr>
        <p:spPr>
          <a:xfrm>
            <a:off x="1187640" y="1310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Attributes and Values</a:t>
            </a:r>
            <a:br/>
            <a:endParaRPr b="0" lang="es-CL" sz="4400" spc="-1" strike="noStrike">
              <a:solidFill>
                <a:srgbClr val="000000"/>
              </a:solidFill>
              <a:uFill>
                <a:solidFill>
                  <a:srgbClr val="ffffff"/>
                </a:solidFill>
              </a:uFill>
              <a:latin typeface="Calibri"/>
            </a:endParaRPr>
          </a:p>
        </p:txBody>
      </p:sp>
      <p:sp>
        <p:nvSpPr>
          <p:cNvPr id="408" name="TextShape 2"/>
          <p:cNvSpPr txBox="1"/>
          <p:nvPr/>
        </p:nvSpPr>
        <p:spPr>
          <a:xfrm>
            <a:off x="194400" y="1585800"/>
            <a:ext cx="2956320" cy="2346840"/>
          </a:xfrm>
          <a:prstGeom prst="rect">
            <a:avLst/>
          </a:prstGeom>
          <a:noFill/>
          <a:ln>
            <a:noFill/>
          </a:ln>
        </p:spPr>
        <p:txBody>
          <a:bodyPr lIns="90000" rIns="90000" tIns="45000" bIns="45000"/>
          <a:p>
            <a:pPr marL="343080" indent="-342720">
              <a:lnSpc>
                <a:spcPct val="100000"/>
              </a:lnSpc>
              <a:spcBef>
                <a:spcPts val="479"/>
              </a:spcBef>
              <a:buClr>
                <a:srgbClr val="000000"/>
              </a:buClr>
              <a:buFont typeface="Arial"/>
              <a:buChar char="•"/>
            </a:pPr>
            <a:r>
              <a:rPr b="1" lang="es-CL" sz="2400" spc="-1" strike="noStrike" u="sng">
                <a:solidFill>
                  <a:srgbClr val="000000"/>
                </a:solidFill>
                <a:uFill>
                  <a:solidFill>
                    <a:srgbClr val="ffffff"/>
                  </a:solidFill>
                </a:uFill>
                <a:latin typeface="Calibri"/>
                <a:ea typeface="ＭＳ Ｐゴシック"/>
              </a:rPr>
              <a:t>Attribute</a:t>
            </a:r>
            <a:r>
              <a:rPr b="0" lang="es-CL" sz="2400" spc="-1" strike="noStrike">
                <a:solidFill>
                  <a:srgbClr val="000000"/>
                </a:solidFill>
                <a:uFill>
                  <a:solidFill>
                    <a:srgbClr val="ffffff"/>
                  </a:solidFill>
                </a:uFill>
                <a:latin typeface="Calibri"/>
                <a:ea typeface="ＭＳ Ｐゴシック"/>
              </a:rPr>
              <a:t>: a </a:t>
            </a:r>
            <a:r>
              <a:rPr b="0" lang="es-CL" sz="2400" spc="-1" strike="noStrike">
                <a:solidFill>
                  <a:srgbClr val="ff0000"/>
                </a:solidFill>
                <a:uFill>
                  <a:solidFill>
                    <a:srgbClr val="ffffff"/>
                  </a:solidFill>
                </a:uFill>
                <a:latin typeface="Calibri"/>
                <a:ea typeface="ＭＳ Ｐゴシック"/>
              </a:rPr>
              <a:t>type</a:t>
            </a:r>
            <a:r>
              <a:rPr b="0" lang="es-CL" sz="2400" spc="-1" strike="noStrike">
                <a:solidFill>
                  <a:srgbClr val="000000"/>
                </a:solidFill>
                <a:uFill>
                  <a:solidFill>
                    <a:srgbClr val="ffffff"/>
                  </a:solidFill>
                </a:uFill>
                <a:latin typeface="Calibri"/>
                <a:ea typeface="ＭＳ Ｐゴシック"/>
              </a:rPr>
              <a:t> of quality, character, or characteristic ascribed to someone or something.</a:t>
            </a:r>
            <a:endParaRPr b="0" lang="es-CL" sz="2400" spc="-1" strike="noStrike">
              <a:solidFill>
                <a:srgbClr val="000000"/>
              </a:solidFill>
              <a:uFill>
                <a:solidFill>
                  <a:srgbClr val="ffffff"/>
                </a:solidFill>
              </a:uFill>
              <a:latin typeface="Calibri"/>
            </a:endParaRPr>
          </a:p>
        </p:txBody>
      </p:sp>
      <p:pic>
        <p:nvPicPr>
          <p:cNvPr id="409" name="Picture 3" descr=""/>
          <p:cNvPicPr/>
          <p:nvPr/>
        </p:nvPicPr>
        <p:blipFill>
          <a:blip r:embed="rId1"/>
          <a:srcRect l="71450" t="33484" r="9326" b="35350"/>
          <a:stretch/>
        </p:blipFill>
        <p:spPr>
          <a:xfrm>
            <a:off x="4572000" y="1585800"/>
            <a:ext cx="3953880" cy="3603600"/>
          </a:xfrm>
          <a:prstGeom prst="rect">
            <a:avLst/>
          </a:prstGeom>
          <a:ln>
            <a:noFill/>
          </a:ln>
        </p:spPr>
      </p:pic>
      <p:sp>
        <p:nvSpPr>
          <p:cNvPr id="410" name="CustomShape 3"/>
          <p:cNvSpPr/>
          <p:nvPr/>
        </p:nvSpPr>
        <p:spPr>
          <a:xfrm>
            <a:off x="5076000" y="1772640"/>
            <a:ext cx="975240" cy="215640"/>
          </a:xfrm>
          <a:prstGeom prst="rect">
            <a:avLst/>
          </a:prstGeom>
          <a:solidFill>
            <a:srgbClr val="ff000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1" name="CustomShape 4"/>
          <p:cNvSpPr/>
          <p:nvPr/>
        </p:nvSpPr>
        <p:spPr>
          <a:xfrm>
            <a:off x="7092360" y="1761480"/>
            <a:ext cx="975240" cy="215640"/>
          </a:xfrm>
          <a:prstGeom prst="rect">
            <a:avLst/>
          </a:prstGeom>
          <a:solidFill>
            <a:srgbClr val="ff000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2" name="CustomShape 5"/>
          <p:cNvSpPr/>
          <p:nvPr/>
        </p:nvSpPr>
        <p:spPr>
          <a:xfrm>
            <a:off x="5088600" y="225468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3" name="CustomShape 6"/>
          <p:cNvSpPr/>
          <p:nvPr/>
        </p:nvSpPr>
        <p:spPr>
          <a:xfrm>
            <a:off x="7092360" y="225468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4" name="CustomShape 7"/>
          <p:cNvSpPr/>
          <p:nvPr/>
        </p:nvSpPr>
        <p:spPr>
          <a:xfrm>
            <a:off x="7092360" y="275904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5" name="CustomShape 8"/>
          <p:cNvSpPr/>
          <p:nvPr/>
        </p:nvSpPr>
        <p:spPr>
          <a:xfrm>
            <a:off x="7092360" y="252000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6" name="CustomShape 9"/>
          <p:cNvSpPr/>
          <p:nvPr/>
        </p:nvSpPr>
        <p:spPr>
          <a:xfrm>
            <a:off x="7087680" y="302472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7" name="CustomShape 10"/>
          <p:cNvSpPr/>
          <p:nvPr/>
        </p:nvSpPr>
        <p:spPr>
          <a:xfrm>
            <a:off x="5076000" y="251028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8" name="CustomShape 11"/>
          <p:cNvSpPr/>
          <p:nvPr/>
        </p:nvSpPr>
        <p:spPr>
          <a:xfrm>
            <a:off x="5076000" y="277092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9" name="CustomShape 12"/>
          <p:cNvSpPr/>
          <p:nvPr/>
        </p:nvSpPr>
        <p:spPr>
          <a:xfrm>
            <a:off x="5076000" y="3004560"/>
            <a:ext cx="975240" cy="215640"/>
          </a:xfrm>
          <a:prstGeom prst="rect">
            <a:avLst/>
          </a:prstGeom>
          <a:solidFill>
            <a:srgbClr val="00b0f0">
              <a:alpha val="2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0" name="CustomShape 13"/>
          <p:cNvSpPr/>
          <p:nvPr/>
        </p:nvSpPr>
        <p:spPr>
          <a:xfrm>
            <a:off x="194400" y="3933000"/>
            <a:ext cx="2956320" cy="163224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79"/>
              </a:spcBef>
              <a:buClr>
                <a:srgbClr val="000000"/>
              </a:buClr>
              <a:buFont typeface="Arial"/>
              <a:buChar char="•"/>
            </a:pPr>
            <a:r>
              <a:rPr b="1" lang="en-CA" sz="2400" spc="-1" strike="noStrike" u="sng">
                <a:solidFill>
                  <a:srgbClr val="000000"/>
                </a:solidFill>
                <a:uFill>
                  <a:solidFill>
                    <a:srgbClr val="ffffff"/>
                  </a:solidFill>
                </a:uFill>
                <a:latin typeface="Calibri"/>
                <a:ea typeface="ＭＳ Ｐゴシック"/>
              </a:rPr>
              <a:t>Value</a:t>
            </a:r>
            <a:r>
              <a:rPr b="0" lang="en-CA" sz="2400" spc="-1" strike="noStrike">
                <a:solidFill>
                  <a:srgbClr val="000000"/>
                </a:solidFill>
                <a:uFill>
                  <a:solidFill>
                    <a:srgbClr val="ffffff"/>
                  </a:solidFill>
                </a:uFill>
                <a:latin typeface="Calibri"/>
                <a:ea typeface="ＭＳ Ｐゴシック"/>
              </a:rPr>
              <a:t>: the </a:t>
            </a:r>
            <a:r>
              <a:rPr b="0" lang="en-CA" sz="2400" spc="-1" strike="noStrike">
                <a:solidFill>
                  <a:srgbClr val="00b0f0"/>
                </a:solidFill>
                <a:uFill>
                  <a:solidFill>
                    <a:srgbClr val="ffffff"/>
                  </a:solidFill>
                </a:uFill>
                <a:latin typeface="Calibri"/>
                <a:ea typeface="ＭＳ Ｐゴシック"/>
              </a:rPr>
              <a:t>specific</a:t>
            </a:r>
            <a:r>
              <a:rPr b="0" lang="en-CA" sz="2400" spc="-1" strike="noStrike">
                <a:solidFill>
                  <a:srgbClr val="000000"/>
                </a:solidFill>
                <a:uFill>
                  <a:solidFill>
                    <a:srgbClr val="ffffff"/>
                  </a:solidFill>
                </a:uFill>
                <a:latin typeface="Calibri"/>
                <a:ea typeface="ＭＳ Ｐゴシック"/>
              </a:rPr>
              <a:t> quality, character or characteristic ascribed…</a:t>
            </a:r>
            <a:endParaRPr b="0" lang="en-CA" sz="2400" spc="-1" strike="noStrike">
              <a:solidFill>
                <a:srgbClr val="000000"/>
              </a:solidFill>
              <a:uFill>
                <a:solidFill>
                  <a:srgbClr val="ffffff"/>
                </a:solidFill>
              </a:uFill>
              <a:latin typeface="Arial"/>
            </a:endParaRPr>
          </a:p>
        </p:txBody>
      </p:sp>
      <p:sp>
        <p:nvSpPr>
          <p:cNvPr id="421" name="CustomShape 14"/>
          <p:cNvSpPr/>
          <p:nvPr/>
        </p:nvSpPr>
        <p:spPr>
          <a:xfrm>
            <a:off x="2677680" y="849600"/>
            <a:ext cx="52484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(close-ended questions by nature -&gt; turn to Attributes)</a:t>
            </a:r>
            <a:endParaRPr b="0" lang="en-CA" sz="1800" spc="-1" strike="noStrike">
              <a:solidFill>
                <a:srgbClr val="000000"/>
              </a:solidFill>
              <a:uFill>
                <a:solidFill>
                  <a:srgbClr val="ffffff"/>
                </a:solidFill>
              </a:uFill>
              <a:latin typeface="Arial"/>
            </a:endParaRPr>
          </a:p>
        </p:txBody>
      </p:sp>
    </p:spTree>
  </p:cSld>
  <p:timing>
    <p:tnLst>
      <p:par>
        <p:cTn id="287" dur="indefinite" restart="never" nodeType="tmRoot">
          <p:childTnLst>
            <p:seq>
              <p:cTn id="288" dur="indefinite" nodeType="mainSeq">
                <p:childTnLst>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410"/>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41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408">
                                            <p:txEl>
                                              <p:pRg st="0" end="93"/>
                                            </p:txEl>
                                          </p:spTgt>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410"/>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411"/>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420">
                                            <p:txEl>
                                              <p:pRg st="0" end="67"/>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420">
                                            <p:txEl>
                                              <p:pRg st="0" end="67"/>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412"/>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417"/>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418"/>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41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413"/>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415"/>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14"/>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416"/>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2" name="TextShape 1"/>
          <p:cNvSpPr txBox="1"/>
          <p:nvPr/>
        </p:nvSpPr>
        <p:spPr>
          <a:xfrm>
            <a:off x="457200" y="274680"/>
            <a:ext cx="6634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Case classifications</a:t>
            </a:r>
            <a:endParaRPr b="0" lang="es-CL" sz="4400" spc="-1" strike="noStrike">
              <a:solidFill>
                <a:srgbClr val="000000"/>
              </a:solidFill>
              <a:uFill>
                <a:solidFill>
                  <a:srgbClr val="ffffff"/>
                </a:solidFill>
              </a:uFill>
              <a:latin typeface="Calibri"/>
            </a:endParaRPr>
          </a:p>
        </p:txBody>
      </p:sp>
      <p:sp>
        <p:nvSpPr>
          <p:cNvPr id="423" name="TextShape 2"/>
          <p:cNvSpPr txBox="1"/>
          <p:nvPr/>
        </p:nvSpPr>
        <p:spPr>
          <a:xfrm>
            <a:off x="432000" y="1737720"/>
            <a:ext cx="5255280" cy="1142640"/>
          </a:xfrm>
          <a:prstGeom prst="rect">
            <a:avLst/>
          </a:prstGeom>
          <a:noFill/>
          <a:ln>
            <a:noFill/>
          </a:ln>
        </p:spPr>
        <p:txBody>
          <a:bodyPr lIns="90000" rIns="90000" tIns="45000" bIns="45000"/>
          <a:p>
            <a:pPr marL="343080" indent="-342720">
              <a:lnSpc>
                <a:spcPct val="100000"/>
              </a:lnSpc>
              <a:spcBef>
                <a:spcPts val="400"/>
              </a:spcBef>
              <a:buClr>
                <a:srgbClr val="000000"/>
              </a:buClr>
              <a:buFont typeface="Arial"/>
              <a:buChar char="•"/>
            </a:pPr>
            <a:r>
              <a:rPr b="0" lang="es-CL" sz="2000" spc="-1" strike="noStrike">
                <a:solidFill>
                  <a:srgbClr val="000000"/>
                </a:solidFill>
                <a:uFill>
                  <a:solidFill>
                    <a:srgbClr val="ffffff"/>
                  </a:solidFill>
                </a:uFill>
                <a:latin typeface="Calibri"/>
                <a:ea typeface="ＭＳ Ｐゴシック"/>
              </a:rPr>
              <a:t>Allow users to record descriptive information about </a:t>
            </a:r>
            <a:r>
              <a:rPr b="0" lang="es-CL" sz="2000" spc="-1" strike="noStrike">
                <a:solidFill>
                  <a:srgbClr val="ff0000"/>
                </a:solidFill>
                <a:uFill>
                  <a:solidFill>
                    <a:srgbClr val="ffffff"/>
                  </a:solidFill>
                </a:uFill>
                <a:latin typeface="Calibri"/>
                <a:ea typeface="ＭＳ Ｐゴシック"/>
              </a:rPr>
              <a:t>people</a:t>
            </a:r>
            <a:r>
              <a:rPr b="0" lang="es-CL" sz="2000" spc="-1" strike="noStrike">
                <a:solidFill>
                  <a:srgbClr val="000000"/>
                </a:solidFill>
                <a:uFill>
                  <a:solidFill>
                    <a:srgbClr val="ffffff"/>
                  </a:solidFill>
                </a:uFill>
                <a:latin typeface="Calibri"/>
                <a:ea typeface="ＭＳ Ｐゴシック"/>
              </a:rPr>
              <a:t>, </a:t>
            </a:r>
            <a:r>
              <a:rPr b="0" lang="es-CL" sz="2000" spc="-1" strike="noStrike">
                <a:solidFill>
                  <a:srgbClr val="ff0000"/>
                </a:solidFill>
                <a:uFill>
                  <a:solidFill>
                    <a:srgbClr val="ffffff"/>
                  </a:solidFill>
                </a:uFill>
                <a:latin typeface="Calibri"/>
                <a:ea typeface="ＭＳ Ｐゴシック"/>
              </a:rPr>
              <a:t>places</a:t>
            </a:r>
            <a:r>
              <a:rPr b="0" lang="es-CL" sz="2000" spc="-1" strike="noStrike">
                <a:solidFill>
                  <a:srgbClr val="000000"/>
                </a:solidFill>
                <a:uFill>
                  <a:solidFill>
                    <a:srgbClr val="ffffff"/>
                  </a:solidFill>
                </a:uFill>
                <a:latin typeface="Calibri"/>
                <a:ea typeface="ＭＳ Ｐゴシック"/>
              </a:rPr>
              <a:t>,</a:t>
            </a:r>
            <a:r>
              <a:rPr b="0" lang="es-CL" sz="2000" spc="-1" strike="noStrike">
                <a:solidFill>
                  <a:srgbClr val="ff0000"/>
                </a:solidFill>
                <a:uFill>
                  <a:solidFill>
                    <a:srgbClr val="ffffff"/>
                  </a:solidFill>
                </a:uFill>
                <a:latin typeface="Calibri"/>
                <a:ea typeface="ＭＳ Ｐゴシック"/>
              </a:rPr>
              <a:t> organizations</a:t>
            </a:r>
            <a:r>
              <a:rPr b="0" lang="es-CL" sz="2000" spc="-1" strike="noStrike">
                <a:solidFill>
                  <a:srgbClr val="000000"/>
                </a:solidFill>
                <a:uFill>
                  <a:solidFill>
                    <a:srgbClr val="ffffff"/>
                  </a:solidFill>
                </a:uFill>
                <a:latin typeface="Calibri"/>
                <a:ea typeface="ＭＳ Ｐゴシック"/>
              </a:rPr>
              <a:t>, or other ‘</a:t>
            </a:r>
            <a:r>
              <a:rPr b="0" lang="es-CL" sz="2000" spc="-1" strike="noStrike">
                <a:solidFill>
                  <a:srgbClr val="c00000"/>
                </a:solidFill>
                <a:uFill>
                  <a:solidFill>
                    <a:srgbClr val="ffffff"/>
                  </a:solidFill>
                </a:uFill>
                <a:latin typeface="Calibri"/>
                <a:ea typeface="ＭＳ Ｐゴシック"/>
              </a:rPr>
              <a:t>classifications</a:t>
            </a:r>
            <a:r>
              <a:rPr b="0" lang="es-CL" sz="2000" spc="-1" strike="noStrike">
                <a:solidFill>
                  <a:srgbClr val="000000"/>
                </a:solidFill>
                <a:uFill>
                  <a:solidFill>
                    <a:srgbClr val="ffffff"/>
                  </a:solidFill>
                </a:uFill>
                <a:latin typeface="Calibri"/>
                <a:ea typeface="ＭＳ Ｐゴシック"/>
              </a:rPr>
              <a:t>’ in a project.</a:t>
            </a:r>
            <a:endParaRPr b="0" lang="es-CL" sz="2000" spc="-1" strike="noStrike">
              <a:solidFill>
                <a:srgbClr val="000000"/>
              </a:solidFill>
              <a:uFill>
                <a:solidFill>
                  <a:srgbClr val="ffffff"/>
                </a:solidFill>
              </a:uFill>
              <a:latin typeface="Calibri"/>
            </a:endParaRPr>
          </a:p>
        </p:txBody>
      </p:sp>
      <p:pic>
        <p:nvPicPr>
          <p:cNvPr id="424" name="Picture 3" descr=""/>
          <p:cNvPicPr/>
          <p:nvPr/>
        </p:nvPicPr>
        <p:blipFill>
          <a:blip r:embed="rId1"/>
          <a:srcRect l="0" t="0" r="549" b="0"/>
          <a:stretch/>
        </p:blipFill>
        <p:spPr>
          <a:xfrm>
            <a:off x="-18720" y="3789000"/>
            <a:ext cx="9271080" cy="2900520"/>
          </a:xfrm>
          <a:prstGeom prst="rect">
            <a:avLst/>
          </a:prstGeom>
          <a:ln>
            <a:noFill/>
          </a:ln>
        </p:spPr>
      </p:pic>
      <p:pic>
        <p:nvPicPr>
          <p:cNvPr id="425" name="Picture 4" descr=""/>
          <p:cNvPicPr/>
          <p:nvPr/>
        </p:nvPicPr>
        <p:blipFill>
          <a:blip r:embed="rId2"/>
          <a:stretch/>
        </p:blipFill>
        <p:spPr>
          <a:xfrm>
            <a:off x="6084000" y="855000"/>
            <a:ext cx="2890440" cy="3723120"/>
          </a:xfrm>
          <a:prstGeom prst="rect">
            <a:avLst/>
          </a:prstGeom>
          <a:ln>
            <a:noFill/>
          </a:ln>
        </p:spPr>
      </p:pic>
      <p:sp>
        <p:nvSpPr>
          <p:cNvPr id="426" name="CustomShape 3"/>
          <p:cNvSpPr/>
          <p:nvPr/>
        </p:nvSpPr>
        <p:spPr>
          <a:xfrm>
            <a:off x="918000" y="3079800"/>
            <a:ext cx="4967640" cy="73944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00"/>
              </a:spcBef>
              <a:buClr>
                <a:srgbClr val="000000"/>
              </a:buClr>
              <a:buFont typeface="Arial"/>
              <a:buChar char="•"/>
            </a:pPr>
            <a:r>
              <a:rPr b="0" lang="en-CA" sz="2000" spc="-1" strike="noStrike">
                <a:solidFill>
                  <a:srgbClr val="000000"/>
                </a:solidFill>
                <a:uFill>
                  <a:solidFill>
                    <a:srgbClr val="ffffff"/>
                  </a:solidFill>
                </a:uFill>
                <a:latin typeface="Calibri"/>
                <a:ea typeface="ＭＳ Ｐゴシック"/>
              </a:rPr>
              <a:t>Add </a:t>
            </a:r>
            <a:r>
              <a:rPr b="0" lang="en-CA" sz="2000" spc="-1" strike="noStrike">
                <a:solidFill>
                  <a:srgbClr val="00b0f0"/>
                </a:solidFill>
                <a:uFill>
                  <a:solidFill>
                    <a:srgbClr val="ffffff"/>
                  </a:solidFill>
                </a:uFill>
                <a:latin typeface="Calibri"/>
                <a:ea typeface="ＭＳ Ｐゴシック"/>
              </a:rPr>
              <a:t>attributes</a:t>
            </a:r>
            <a:r>
              <a:rPr b="0" lang="en-CA" sz="2000" spc="-1" strike="noStrike">
                <a:solidFill>
                  <a:srgbClr val="000000"/>
                </a:solidFill>
                <a:uFill>
                  <a:solidFill>
                    <a:srgbClr val="ffffff"/>
                  </a:solidFill>
                </a:uFill>
                <a:latin typeface="Calibri"/>
                <a:ea typeface="ＭＳ Ｐゴシック"/>
              </a:rPr>
              <a:t> manually or use </a:t>
            </a:r>
            <a:r>
              <a:rPr b="1" lang="en-CA" sz="2000" spc="-1" strike="noStrike">
                <a:solidFill>
                  <a:srgbClr val="000000"/>
                </a:solidFill>
                <a:uFill>
                  <a:solidFill>
                    <a:srgbClr val="ffffff"/>
                  </a:solidFill>
                </a:uFill>
                <a:latin typeface="Calibri"/>
                <a:ea typeface="ＭＳ Ｐゴシック"/>
              </a:rPr>
              <a:t>automatic </a:t>
            </a:r>
            <a:r>
              <a:rPr b="0" lang="en-CA" sz="2000" spc="-1" strike="noStrike">
                <a:solidFill>
                  <a:srgbClr val="000000"/>
                </a:solidFill>
                <a:uFill>
                  <a:solidFill>
                    <a:srgbClr val="ffffff"/>
                  </a:solidFill>
                </a:uFill>
                <a:latin typeface="Calibri"/>
                <a:ea typeface="ＭＳ Ｐゴシック"/>
              </a:rPr>
              <a:t>template from NVIVO (different processes)</a:t>
            </a:r>
            <a:endParaRPr b="0" lang="en-CA" sz="2000" spc="-1" strike="noStrike">
              <a:solidFill>
                <a:srgbClr val="000000"/>
              </a:solidFill>
              <a:uFill>
                <a:solidFill>
                  <a:srgbClr val="ffffff"/>
                </a:solidFill>
              </a:uFill>
              <a:latin typeface="Arial"/>
            </a:endParaRPr>
          </a:p>
        </p:txBody>
      </p:sp>
      <p:sp>
        <p:nvSpPr>
          <p:cNvPr id="427" name="CustomShape 4"/>
          <p:cNvSpPr/>
          <p:nvPr/>
        </p:nvSpPr>
        <p:spPr>
          <a:xfrm rot="5400000">
            <a:off x="5965560" y="4624560"/>
            <a:ext cx="431640" cy="789120"/>
          </a:xfrm>
          <a:prstGeom prst="leftBrace">
            <a:avLst>
              <a:gd name="adj1" fmla="val 8333"/>
              <a:gd name="adj2" fmla="val 50000"/>
            </a:avLst>
          </a:prstGeom>
          <a:noFill/>
          <a:ln>
            <a:solidFill>
              <a:srgbClr val="00b0f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28" name="CustomShape 5"/>
          <p:cNvSpPr/>
          <p:nvPr/>
        </p:nvSpPr>
        <p:spPr>
          <a:xfrm>
            <a:off x="5613480" y="4476600"/>
            <a:ext cx="165564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00b0f0"/>
                </a:solidFill>
                <a:uFill>
                  <a:solidFill>
                    <a:srgbClr val="ffffff"/>
                  </a:solidFill>
                </a:uFill>
                <a:latin typeface="Calibri"/>
              </a:rPr>
              <a:t>Attribute</a:t>
            </a:r>
            <a:endParaRPr b="0" lang="en-CA" sz="2000" spc="-1" strike="noStrike">
              <a:solidFill>
                <a:srgbClr val="000000"/>
              </a:solidFill>
              <a:uFill>
                <a:solidFill>
                  <a:srgbClr val="ffffff"/>
                </a:solidFill>
              </a:uFill>
              <a:latin typeface="Arial"/>
            </a:endParaRPr>
          </a:p>
        </p:txBody>
      </p:sp>
      <p:sp>
        <p:nvSpPr>
          <p:cNvPr id="429" name="CustomShape 6"/>
          <p:cNvSpPr/>
          <p:nvPr/>
        </p:nvSpPr>
        <p:spPr>
          <a:xfrm flipV="1" rot="10800000">
            <a:off x="7370640" y="6122160"/>
            <a:ext cx="202680" cy="834840"/>
          </a:xfrm>
          <a:prstGeom prst="leftBrace">
            <a:avLst>
              <a:gd name="adj1" fmla="val 8333"/>
              <a:gd name="adj2" fmla="val 50883"/>
            </a:avLst>
          </a:prstGeom>
          <a:noFill/>
          <a:ln>
            <a:solidFill>
              <a:srgbClr val="00b05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0" name="CustomShape 7"/>
          <p:cNvSpPr/>
          <p:nvPr/>
        </p:nvSpPr>
        <p:spPr>
          <a:xfrm>
            <a:off x="7269120" y="5462640"/>
            <a:ext cx="1753920" cy="303480"/>
          </a:xfrm>
          <a:prstGeom prst="rect">
            <a:avLst/>
          </a:prstGeom>
          <a:noFill/>
          <a:ln>
            <a:noFill/>
          </a:ln>
        </p:spPr>
        <p:style>
          <a:lnRef idx="0"/>
          <a:fillRef idx="0"/>
          <a:effectRef idx="0"/>
          <a:fontRef idx="minor"/>
        </p:style>
        <p:txBody>
          <a:bodyPr lIns="90000" rIns="90000" tIns="45000" bIns="45000"/>
          <a:p>
            <a:pPr>
              <a:lnSpc>
                <a:spcPct val="100000"/>
              </a:lnSpc>
            </a:pPr>
            <a:r>
              <a:rPr b="1" lang="en-CA" sz="1400" spc="-1" strike="noStrike">
                <a:solidFill>
                  <a:srgbClr val="00b050"/>
                </a:solidFill>
                <a:uFill>
                  <a:solidFill>
                    <a:srgbClr val="ffffff"/>
                  </a:solidFill>
                </a:uFill>
                <a:latin typeface="Calibri"/>
              </a:rPr>
              <a:t>Values</a:t>
            </a:r>
            <a:endParaRPr b="0" lang="en-CA" sz="1400" spc="-1" strike="noStrike">
              <a:solidFill>
                <a:srgbClr val="000000"/>
              </a:solidFill>
              <a:uFill>
                <a:solidFill>
                  <a:srgbClr val="ffffff"/>
                </a:solidFill>
              </a:uFill>
              <a:latin typeface="Arial"/>
            </a:endParaRPr>
          </a:p>
        </p:txBody>
      </p:sp>
      <p:sp>
        <p:nvSpPr>
          <p:cNvPr id="431" name="CustomShape 8"/>
          <p:cNvSpPr/>
          <p:nvPr/>
        </p:nvSpPr>
        <p:spPr>
          <a:xfrm>
            <a:off x="3462480" y="5130000"/>
            <a:ext cx="92448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7030a0"/>
                </a:solidFill>
                <a:uFill>
                  <a:solidFill>
                    <a:srgbClr val="ffffff"/>
                  </a:solidFill>
                </a:uFill>
                <a:latin typeface="Calibri"/>
              </a:rPr>
              <a:t>Case</a:t>
            </a:r>
            <a:endParaRPr b="0" lang="en-CA" sz="2000" spc="-1" strike="noStrike">
              <a:solidFill>
                <a:srgbClr val="000000"/>
              </a:solidFill>
              <a:uFill>
                <a:solidFill>
                  <a:srgbClr val="ffffff"/>
                </a:solidFill>
              </a:uFill>
              <a:latin typeface="Arial"/>
            </a:endParaRPr>
          </a:p>
        </p:txBody>
      </p:sp>
      <p:sp>
        <p:nvSpPr>
          <p:cNvPr id="432" name="CustomShape 9"/>
          <p:cNvSpPr/>
          <p:nvPr/>
        </p:nvSpPr>
        <p:spPr>
          <a:xfrm rot="10800000">
            <a:off x="7524360" y="2061000"/>
            <a:ext cx="398880" cy="251280"/>
          </a:xfrm>
          <a:prstGeom prst="leftBrace">
            <a:avLst>
              <a:gd name="adj1" fmla="val 8333"/>
              <a:gd name="adj2" fmla="val 53459"/>
            </a:avLst>
          </a:prstGeom>
          <a:noFill/>
          <a:ln>
            <a:solidFill>
              <a:srgbClr val="ff000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3" name="CustomShape 10"/>
          <p:cNvSpPr/>
          <p:nvPr/>
        </p:nvSpPr>
        <p:spPr>
          <a:xfrm flipH="1" rot="10800000">
            <a:off x="3564000" y="5446440"/>
            <a:ext cx="244800" cy="232920"/>
          </a:xfrm>
          <a:prstGeom prst="leftBrace">
            <a:avLst>
              <a:gd name="adj1" fmla="val 8333"/>
              <a:gd name="adj2" fmla="val 53459"/>
            </a:avLst>
          </a:prstGeom>
          <a:noFill/>
          <a:ln>
            <a:solidFill>
              <a:srgbClr val="7030a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4" name="CustomShape 11"/>
          <p:cNvSpPr/>
          <p:nvPr/>
        </p:nvSpPr>
        <p:spPr>
          <a:xfrm>
            <a:off x="7274520" y="1647000"/>
            <a:ext cx="179568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CA" sz="1800" spc="-1" strike="noStrike">
                <a:solidFill>
                  <a:srgbClr val="ff0000"/>
                </a:solidFill>
                <a:uFill>
                  <a:solidFill>
                    <a:srgbClr val="ffffff"/>
                  </a:solidFill>
                </a:uFill>
                <a:latin typeface="Calibri"/>
              </a:rPr>
              <a:t>Case classification</a:t>
            </a:r>
            <a:endParaRPr b="0" lang="en-CA" sz="1800" spc="-1" strike="noStrike">
              <a:solidFill>
                <a:srgbClr val="000000"/>
              </a:solidFill>
              <a:uFill>
                <a:solidFill>
                  <a:srgbClr val="ffffff"/>
                </a:solidFill>
              </a:uFill>
              <a:latin typeface="Arial"/>
            </a:endParaRPr>
          </a:p>
        </p:txBody>
      </p:sp>
      <p:sp>
        <p:nvSpPr>
          <p:cNvPr id="435" name="CustomShape 12"/>
          <p:cNvSpPr/>
          <p:nvPr/>
        </p:nvSpPr>
        <p:spPr>
          <a:xfrm rot="10800000">
            <a:off x="4292640" y="5446440"/>
            <a:ext cx="259200" cy="232920"/>
          </a:xfrm>
          <a:prstGeom prst="leftBrace">
            <a:avLst>
              <a:gd name="adj1" fmla="val 8333"/>
              <a:gd name="adj2" fmla="val 53459"/>
            </a:avLst>
          </a:prstGeom>
          <a:noFill/>
          <a:ln>
            <a:solidFill>
              <a:srgbClr val="7030a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6" name="CustomShape 13"/>
          <p:cNvSpPr/>
          <p:nvPr/>
        </p:nvSpPr>
        <p:spPr>
          <a:xfrm rot="10800000">
            <a:off x="8132760" y="4021560"/>
            <a:ext cx="176040" cy="1632600"/>
          </a:xfrm>
          <a:prstGeom prst="leftBrace">
            <a:avLst>
              <a:gd name="adj1" fmla="val 8333"/>
              <a:gd name="adj2" fmla="val 50000"/>
            </a:avLst>
          </a:prstGeom>
          <a:noFill/>
          <a:ln>
            <a:solidFill>
              <a:srgbClr val="00b0f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7" name="CustomShape 14"/>
          <p:cNvSpPr/>
          <p:nvPr/>
        </p:nvSpPr>
        <p:spPr>
          <a:xfrm>
            <a:off x="8143200" y="3033000"/>
            <a:ext cx="1068840" cy="333720"/>
          </a:xfrm>
          <a:prstGeom prst="rect">
            <a:avLst/>
          </a:prstGeom>
          <a:noFill/>
          <a:ln>
            <a:noFill/>
          </a:ln>
        </p:spPr>
        <p:style>
          <a:lnRef idx="0"/>
          <a:fillRef idx="0"/>
          <a:effectRef idx="0"/>
          <a:fontRef idx="minor"/>
        </p:style>
        <p:txBody>
          <a:bodyPr lIns="90000" rIns="90000" tIns="45000" bIns="45000"/>
          <a:p>
            <a:pPr>
              <a:lnSpc>
                <a:spcPct val="100000"/>
              </a:lnSpc>
            </a:pPr>
            <a:r>
              <a:rPr b="1" lang="en-CA" sz="1600" spc="-1" strike="noStrike">
                <a:solidFill>
                  <a:srgbClr val="00b0f0"/>
                </a:solidFill>
                <a:uFill>
                  <a:solidFill>
                    <a:srgbClr val="ffffff"/>
                  </a:solidFill>
                </a:uFill>
                <a:latin typeface="Calibri"/>
              </a:rPr>
              <a:t>Attributes</a:t>
            </a:r>
            <a:endParaRPr b="0" lang="en-CA" sz="1600" spc="-1" strike="noStrike">
              <a:solidFill>
                <a:srgbClr val="000000"/>
              </a:solidFill>
              <a:uFill>
                <a:solidFill>
                  <a:srgbClr val="ffffff"/>
                </a:solidFill>
              </a:uFill>
              <a:latin typeface="Arial"/>
            </a:endParaRPr>
          </a:p>
        </p:txBody>
      </p:sp>
    </p:spTree>
  </p:cSld>
  <p:timing>
    <p:tnLst>
      <p:par>
        <p:cTn id="353" dur="indefinite" restart="never" nodeType="tmRoot">
          <p:childTnLst>
            <p:seq>
              <p:cTn id="354"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8"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All together now</a:t>
            </a:r>
            <a:endParaRPr b="0" lang="es-CL" sz="4400" spc="-1" strike="noStrike">
              <a:solidFill>
                <a:srgbClr val="000000"/>
              </a:solidFill>
              <a:uFill>
                <a:solidFill>
                  <a:srgbClr val="ffffff"/>
                </a:solidFill>
              </a:uFill>
              <a:latin typeface="Calibri"/>
            </a:endParaRPr>
          </a:p>
        </p:txBody>
      </p:sp>
      <p:pic>
        <p:nvPicPr>
          <p:cNvPr id="439" name="Picture 8" descr=""/>
          <p:cNvPicPr/>
          <p:nvPr/>
        </p:nvPicPr>
        <p:blipFill>
          <a:blip r:embed="rId1"/>
          <a:stretch/>
        </p:blipFill>
        <p:spPr>
          <a:xfrm>
            <a:off x="1259640" y="1417680"/>
            <a:ext cx="6933960" cy="4254120"/>
          </a:xfrm>
          <a:prstGeom prst="rect">
            <a:avLst/>
          </a:prstGeom>
          <a:ln>
            <a:noFill/>
          </a:ln>
        </p:spPr>
      </p:pic>
      <p:sp>
        <p:nvSpPr>
          <p:cNvPr id="440" name="CustomShape 2"/>
          <p:cNvSpPr/>
          <p:nvPr/>
        </p:nvSpPr>
        <p:spPr>
          <a:xfrm>
            <a:off x="1403640" y="2497680"/>
            <a:ext cx="431640" cy="3307320"/>
          </a:xfrm>
          <a:prstGeom prst="leftBrace">
            <a:avLst>
              <a:gd name="adj1" fmla="val 8333"/>
              <a:gd name="adj2" fmla="val 50000"/>
            </a:avLst>
          </a:prstGeom>
          <a:noFill/>
          <a:ln>
            <a:solidFill>
              <a:srgbClr val="00b0f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1" name="CustomShape 3"/>
          <p:cNvSpPr/>
          <p:nvPr/>
        </p:nvSpPr>
        <p:spPr>
          <a:xfrm>
            <a:off x="109080" y="3951360"/>
            <a:ext cx="165564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00b0f0"/>
                </a:solidFill>
                <a:uFill>
                  <a:solidFill>
                    <a:srgbClr val="ffffff"/>
                  </a:solidFill>
                </a:uFill>
                <a:latin typeface="Calibri"/>
              </a:rPr>
              <a:t>Attributes</a:t>
            </a:r>
            <a:endParaRPr b="0" lang="en-CA" sz="2000" spc="-1" strike="noStrike">
              <a:solidFill>
                <a:srgbClr val="000000"/>
              </a:solidFill>
              <a:uFill>
                <a:solidFill>
                  <a:srgbClr val="ffffff"/>
                </a:solidFill>
              </a:uFill>
              <a:latin typeface="Arial"/>
            </a:endParaRPr>
          </a:p>
        </p:txBody>
      </p:sp>
      <p:sp>
        <p:nvSpPr>
          <p:cNvPr id="442" name="CustomShape 4"/>
          <p:cNvSpPr/>
          <p:nvPr/>
        </p:nvSpPr>
        <p:spPr>
          <a:xfrm rot="10800000">
            <a:off x="8193960" y="5654160"/>
            <a:ext cx="381240" cy="3156120"/>
          </a:xfrm>
          <a:prstGeom prst="leftBrace">
            <a:avLst>
              <a:gd name="adj1" fmla="val 8333"/>
              <a:gd name="adj2" fmla="val 50000"/>
            </a:avLst>
          </a:prstGeom>
          <a:noFill/>
          <a:ln>
            <a:solidFill>
              <a:srgbClr val="00b05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3" name="CustomShape 5"/>
          <p:cNvSpPr/>
          <p:nvPr/>
        </p:nvSpPr>
        <p:spPr>
          <a:xfrm>
            <a:off x="8172360" y="3861000"/>
            <a:ext cx="175392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77933c"/>
                </a:solidFill>
                <a:uFill>
                  <a:solidFill>
                    <a:srgbClr val="ffffff"/>
                  </a:solidFill>
                </a:uFill>
                <a:latin typeface="Calibri"/>
              </a:rPr>
              <a:t>Values</a:t>
            </a:r>
            <a:endParaRPr b="0" lang="en-CA" sz="2000" spc="-1" strike="noStrike">
              <a:solidFill>
                <a:srgbClr val="000000"/>
              </a:solidFill>
              <a:uFill>
                <a:solidFill>
                  <a:srgbClr val="ffffff"/>
                </a:solidFill>
              </a:uFill>
              <a:latin typeface="Arial"/>
            </a:endParaRPr>
          </a:p>
        </p:txBody>
      </p:sp>
      <p:sp>
        <p:nvSpPr>
          <p:cNvPr id="444" name="CustomShape 6"/>
          <p:cNvSpPr/>
          <p:nvPr/>
        </p:nvSpPr>
        <p:spPr>
          <a:xfrm>
            <a:off x="2325600" y="1329120"/>
            <a:ext cx="223200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ff0000"/>
                </a:solidFill>
                <a:uFill>
                  <a:solidFill>
                    <a:srgbClr val="ffffff"/>
                  </a:solidFill>
                </a:uFill>
                <a:latin typeface="Calibri"/>
              </a:rPr>
              <a:t>Case classification</a:t>
            </a:r>
            <a:endParaRPr b="0" lang="en-CA" sz="2000" spc="-1" strike="noStrike">
              <a:solidFill>
                <a:srgbClr val="000000"/>
              </a:solidFill>
              <a:uFill>
                <a:solidFill>
                  <a:srgbClr val="ffffff"/>
                </a:solidFill>
              </a:uFill>
              <a:latin typeface="Arial"/>
            </a:endParaRPr>
          </a:p>
        </p:txBody>
      </p:sp>
      <p:sp>
        <p:nvSpPr>
          <p:cNvPr id="445" name="CustomShape 7"/>
          <p:cNvSpPr/>
          <p:nvPr/>
        </p:nvSpPr>
        <p:spPr>
          <a:xfrm>
            <a:off x="377640" y="2021400"/>
            <a:ext cx="924480" cy="395280"/>
          </a:xfrm>
          <a:prstGeom prst="rect">
            <a:avLst/>
          </a:prstGeom>
          <a:noFill/>
          <a:ln>
            <a:noFill/>
          </a:ln>
        </p:spPr>
        <p:style>
          <a:lnRef idx="0"/>
          <a:fillRef idx="0"/>
          <a:effectRef idx="0"/>
          <a:fontRef idx="minor"/>
        </p:style>
        <p:txBody>
          <a:bodyPr lIns="90000" rIns="90000" tIns="45000" bIns="45000"/>
          <a:p>
            <a:pPr>
              <a:lnSpc>
                <a:spcPct val="100000"/>
              </a:lnSpc>
            </a:pPr>
            <a:r>
              <a:rPr b="1" lang="en-CA" sz="2000" spc="-1" strike="noStrike">
                <a:solidFill>
                  <a:srgbClr val="7030a0"/>
                </a:solidFill>
                <a:uFill>
                  <a:solidFill>
                    <a:srgbClr val="ffffff"/>
                  </a:solidFill>
                </a:uFill>
                <a:latin typeface="Calibri"/>
              </a:rPr>
              <a:t>Case</a:t>
            </a:r>
            <a:endParaRPr b="0" lang="en-CA" sz="2000" spc="-1" strike="noStrike">
              <a:solidFill>
                <a:srgbClr val="000000"/>
              </a:solidFill>
              <a:uFill>
                <a:solidFill>
                  <a:srgbClr val="ffffff"/>
                </a:solidFill>
              </a:uFill>
              <a:latin typeface="Arial"/>
            </a:endParaRPr>
          </a:p>
        </p:txBody>
      </p:sp>
      <p:sp>
        <p:nvSpPr>
          <p:cNvPr id="446" name="CustomShape 8"/>
          <p:cNvSpPr/>
          <p:nvPr/>
        </p:nvSpPr>
        <p:spPr>
          <a:xfrm rot="10800000">
            <a:off x="2325600" y="1747800"/>
            <a:ext cx="381240" cy="399600"/>
          </a:xfrm>
          <a:prstGeom prst="leftBrace">
            <a:avLst>
              <a:gd name="adj1" fmla="val 8333"/>
              <a:gd name="adj2" fmla="val 53459"/>
            </a:avLst>
          </a:prstGeom>
          <a:noFill/>
          <a:ln>
            <a:solidFill>
              <a:srgbClr val="ff000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7" name="CustomShape 9"/>
          <p:cNvSpPr/>
          <p:nvPr/>
        </p:nvSpPr>
        <p:spPr>
          <a:xfrm flipH="1" rot="10800000">
            <a:off x="1362600" y="2338200"/>
            <a:ext cx="244800" cy="232920"/>
          </a:xfrm>
          <a:prstGeom prst="leftBrace">
            <a:avLst>
              <a:gd name="adj1" fmla="val 8333"/>
              <a:gd name="adj2" fmla="val 53459"/>
            </a:avLst>
          </a:prstGeom>
          <a:noFill/>
          <a:ln>
            <a:solidFill>
              <a:srgbClr val="7030a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Tree>
  </p:cSld>
  <p:timing>
    <p:tnLst>
      <p:par>
        <p:cTn id="355" dur="indefinite" restart="never" nodeType="tmRoot">
          <p:childTnLst>
            <p:seq>
              <p:cTn id="356" dur="indefinite" nodeType="mainSeq">
                <p:childTnLst>
                  <p:par>
                    <p:cTn id="357" fill="hold">
                      <p:stCondLst>
                        <p:cond delay="indefinite"/>
                      </p:stCondLst>
                      <p:childTnLst>
                        <p:par>
                          <p:cTn id="358" fill="hold">
                            <p:stCondLst>
                              <p:cond delay="0"/>
                            </p:stCondLst>
                            <p:childTnLst>
                              <p:par>
                                <p:cTn id="359" nodeType="clickEffect" fill="hold" presetClass="entr" presetID="10">
                                  <p:stCondLst>
                                    <p:cond delay="0"/>
                                  </p:stCondLst>
                                  <p:childTnLst>
                                    <p:set>
                                      <p:cBhvr>
                                        <p:cTn id="360" dur="1" fill="hold">
                                          <p:stCondLst>
                                            <p:cond delay="0"/>
                                          </p:stCondLst>
                                        </p:cTn>
                                        <p:tgtEl>
                                          <p:spTgt spid="440"/>
                                        </p:tgtEl>
                                        <p:attrNameLst>
                                          <p:attrName>style.visibility</p:attrName>
                                        </p:attrNameLst>
                                      </p:cBhvr>
                                      <p:to>
                                        <p:strVal val="visible"/>
                                      </p:to>
                                    </p:set>
                                    <p:animEffect filter="fade" transition="in">
                                      <p:cBhvr additive="repl">
                                        <p:cTn id="361" dur="500"/>
                                        <p:tgtEl>
                                          <p:spTgt spid="440"/>
                                        </p:tgtEl>
                                      </p:cBhvr>
                                    </p:animEffect>
                                  </p:childTnLst>
                                </p:cTn>
                              </p:par>
                              <p:par>
                                <p:cTn id="362" nodeType="withEffect" fill="hold" presetClass="entr" presetID="10">
                                  <p:stCondLst>
                                    <p:cond delay="0"/>
                                  </p:stCondLst>
                                  <p:childTnLst>
                                    <p:set>
                                      <p:cBhvr>
                                        <p:cTn id="363" dur="1" fill="hold">
                                          <p:stCondLst>
                                            <p:cond delay="0"/>
                                          </p:stCondLst>
                                        </p:cTn>
                                        <p:tgtEl>
                                          <p:spTgt spid="441"/>
                                        </p:tgtEl>
                                        <p:attrNameLst>
                                          <p:attrName>style.visibility</p:attrName>
                                        </p:attrNameLst>
                                      </p:cBhvr>
                                      <p:to>
                                        <p:strVal val="visible"/>
                                      </p:to>
                                    </p:set>
                                    <p:animEffect filter="fade" transition="in">
                                      <p:cBhvr additive="repl">
                                        <p:cTn id="364" dur="500"/>
                                        <p:tgtEl>
                                          <p:spTgt spid="441"/>
                                        </p:tgtEl>
                                      </p:cBhvr>
                                    </p:animEffec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0">
                                  <p:stCondLst>
                                    <p:cond delay="0"/>
                                  </p:stCondLst>
                                  <p:childTnLst>
                                    <p:set>
                                      <p:cBhvr>
                                        <p:cTn id="368" dur="1" fill="hold">
                                          <p:stCondLst>
                                            <p:cond delay="0"/>
                                          </p:stCondLst>
                                        </p:cTn>
                                        <p:tgtEl>
                                          <p:spTgt spid="442"/>
                                        </p:tgtEl>
                                        <p:attrNameLst>
                                          <p:attrName>style.visibility</p:attrName>
                                        </p:attrNameLst>
                                      </p:cBhvr>
                                      <p:to>
                                        <p:strVal val="visible"/>
                                      </p:to>
                                    </p:set>
                                    <p:animEffect filter="fade" transition="in">
                                      <p:cBhvr additive="repl">
                                        <p:cTn id="369" dur="500"/>
                                        <p:tgtEl>
                                          <p:spTgt spid="442"/>
                                        </p:tgtEl>
                                      </p:cBhvr>
                                    </p:animEffect>
                                  </p:childTnLst>
                                </p:cTn>
                              </p:par>
                              <p:par>
                                <p:cTn id="370" nodeType="withEffect" fill="hold" presetClass="entr" presetID="10">
                                  <p:stCondLst>
                                    <p:cond delay="0"/>
                                  </p:stCondLst>
                                  <p:childTnLst>
                                    <p:set>
                                      <p:cBhvr>
                                        <p:cTn id="371" dur="1" fill="hold">
                                          <p:stCondLst>
                                            <p:cond delay="0"/>
                                          </p:stCondLst>
                                        </p:cTn>
                                        <p:tgtEl>
                                          <p:spTgt spid="443"/>
                                        </p:tgtEl>
                                        <p:attrNameLst>
                                          <p:attrName>style.visibility</p:attrName>
                                        </p:attrNameLst>
                                      </p:cBhvr>
                                      <p:to>
                                        <p:strVal val="visible"/>
                                      </p:to>
                                    </p:set>
                                    <p:animEffect filter="fade" transition="in">
                                      <p:cBhvr additive="repl">
                                        <p:cTn id="372" dur="500"/>
                                        <p:tgtEl>
                                          <p:spTgt spid="443"/>
                                        </p:tgtEl>
                                      </p:cBhvr>
                                    </p:animEffect>
                                  </p:childTnLst>
                                </p:cTn>
                              </p:par>
                              <p:par>
                                <p:cTn id="373" nodeType="withEffect" fill="hold" presetClass="entr" presetID="10">
                                  <p:stCondLst>
                                    <p:cond delay="0"/>
                                  </p:stCondLst>
                                  <p:childTnLst>
                                    <p:set>
                                      <p:cBhvr>
                                        <p:cTn id="374" dur="1" fill="hold">
                                          <p:stCondLst>
                                            <p:cond delay="0"/>
                                          </p:stCondLst>
                                        </p:cTn>
                                        <p:tgtEl>
                                          <p:spTgt spid="444"/>
                                        </p:tgtEl>
                                        <p:attrNameLst>
                                          <p:attrName>style.visibility</p:attrName>
                                        </p:attrNameLst>
                                      </p:cBhvr>
                                      <p:to>
                                        <p:strVal val="visible"/>
                                      </p:to>
                                    </p:set>
                                    <p:animEffect filter="fade" transition="in">
                                      <p:cBhvr additive="repl">
                                        <p:cTn id="375" dur="500"/>
                                        <p:tgtEl>
                                          <p:spTgt spid="444"/>
                                        </p:tgtEl>
                                      </p:cBhvr>
                                    </p:animEffect>
                                  </p:childTnLst>
                                </p:cTn>
                              </p:par>
                              <p:par>
                                <p:cTn id="376" nodeType="withEffect" fill="hold" presetClass="entr" presetID="10">
                                  <p:stCondLst>
                                    <p:cond delay="0"/>
                                  </p:stCondLst>
                                  <p:childTnLst>
                                    <p:set>
                                      <p:cBhvr>
                                        <p:cTn id="377" dur="1" fill="hold">
                                          <p:stCondLst>
                                            <p:cond delay="0"/>
                                          </p:stCondLst>
                                        </p:cTn>
                                        <p:tgtEl>
                                          <p:spTgt spid="445"/>
                                        </p:tgtEl>
                                        <p:attrNameLst>
                                          <p:attrName>style.visibility</p:attrName>
                                        </p:attrNameLst>
                                      </p:cBhvr>
                                      <p:to>
                                        <p:strVal val="visible"/>
                                      </p:to>
                                    </p:set>
                                    <p:animEffect filter="fade" transition="in">
                                      <p:cBhvr additive="repl">
                                        <p:cTn id="378" dur="500"/>
                                        <p:tgtEl>
                                          <p:spTgt spid="445"/>
                                        </p:tgtEl>
                                      </p:cBhvr>
                                    </p:animEffec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0">
                                  <p:stCondLst>
                                    <p:cond delay="0"/>
                                  </p:stCondLst>
                                  <p:childTnLst>
                                    <p:set>
                                      <p:cBhvr>
                                        <p:cTn id="382" dur="1" fill="hold">
                                          <p:stCondLst>
                                            <p:cond delay="0"/>
                                          </p:stCondLst>
                                        </p:cTn>
                                        <p:tgtEl>
                                          <p:spTgt spid="446"/>
                                        </p:tgtEl>
                                        <p:attrNameLst>
                                          <p:attrName>style.visibility</p:attrName>
                                        </p:attrNameLst>
                                      </p:cBhvr>
                                      <p:to>
                                        <p:strVal val="visible"/>
                                      </p:to>
                                    </p:set>
                                    <p:animEffect filter="fade" transition="in">
                                      <p:cBhvr additive="repl">
                                        <p:cTn id="383" dur="500"/>
                                        <p:tgtEl>
                                          <p:spTgt spid="446"/>
                                        </p:tgtEl>
                                      </p:cBhvr>
                                    </p:animEffect>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10">
                                  <p:stCondLst>
                                    <p:cond delay="0"/>
                                  </p:stCondLst>
                                  <p:childTnLst>
                                    <p:set>
                                      <p:cBhvr>
                                        <p:cTn id="387" dur="1" fill="hold">
                                          <p:stCondLst>
                                            <p:cond delay="0"/>
                                          </p:stCondLst>
                                        </p:cTn>
                                        <p:tgtEl>
                                          <p:spTgt spid="447"/>
                                        </p:tgtEl>
                                        <p:attrNameLst>
                                          <p:attrName>style.visibility</p:attrName>
                                        </p:attrNameLst>
                                      </p:cBhvr>
                                      <p:to>
                                        <p:strVal val="visible"/>
                                      </p:to>
                                    </p:set>
                                    <p:animEffect filter="fade" transition="in">
                                      <p:cBhvr additive="repl">
                                        <p:cTn id="388" dur="500"/>
                                        <p:tgtEl>
                                          <p:spTgt spid="4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8"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49" name="TextShape 2"/>
          <p:cNvSpPr txBox="1"/>
          <p:nvPr/>
        </p:nvSpPr>
        <p:spPr>
          <a:xfrm>
            <a:off x="519840" y="1475640"/>
            <a:ext cx="7993080" cy="4032000"/>
          </a:xfrm>
          <a:prstGeom prst="rect">
            <a:avLst/>
          </a:prstGeom>
          <a:noFill/>
          <a:ln>
            <a:noFill/>
          </a:ln>
        </p:spPr>
        <p:txBody>
          <a:bodyPr lIns="90000" rIns="90000" tIns="45000" bIns="45000">
            <a:normAutofit/>
          </a:bodyPr>
          <a:p>
            <a:pPr lvl="1" marL="571680" indent="-514080" algn="just">
              <a:lnSpc>
                <a:spcPct val="100000"/>
              </a:lnSpc>
              <a:spcBef>
                <a:spcPts val="561"/>
              </a:spcBef>
              <a:spcAft>
                <a:spcPts val="1800"/>
              </a:spcAft>
              <a:buClr>
                <a:srgbClr val="000000"/>
              </a:buClr>
              <a:buFont typeface="Wingdings" charset="2"/>
              <a:buChar char=""/>
            </a:pPr>
            <a:r>
              <a:rPr b="0" lang="es-CL" sz="2800" spc="-1" strike="noStrike">
                <a:solidFill>
                  <a:srgbClr val="000000"/>
                </a:solidFill>
                <a:uFill>
                  <a:solidFill>
                    <a:srgbClr val="ffffff"/>
                  </a:solidFill>
                </a:uFill>
                <a:latin typeface="Calibri"/>
                <a:ea typeface="ＭＳ Ｐゴシック"/>
              </a:rPr>
              <a:t>A Coding Comparison query enables you to compare coding done by two users or two groups of users.</a:t>
            </a:r>
            <a:endParaRPr b="0" lang="es-CL" sz="2800" spc="-1" strike="noStrike">
              <a:solidFill>
                <a:srgbClr val="000000"/>
              </a:solidFill>
              <a:uFill>
                <a:solidFill>
                  <a:srgbClr val="ffffff"/>
                </a:solidFill>
              </a:uFill>
              <a:latin typeface="Calibri"/>
            </a:endParaRPr>
          </a:p>
          <a:p>
            <a:pPr lvl="1" marL="571680" indent="-514080" algn="just">
              <a:lnSpc>
                <a:spcPct val="100000"/>
              </a:lnSpc>
              <a:spcBef>
                <a:spcPts val="561"/>
              </a:spcBef>
              <a:spcAft>
                <a:spcPts val="1800"/>
              </a:spcAft>
              <a:buClr>
                <a:srgbClr val="000000"/>
              </a:buClr>
              <a:buFont typeface="Wingdings" charset="2"/>
              <a:buChar char=""/>
            </a:pPr>
            <a:r>
              <a:rPr b="0" lang="es-CL" sz="2800" spc="-1" strike="noStrike">
                <a:solidFill>
                  <a:srgbClr val="000000"/>
                </a:solidFill>
                <a:uFill>
                  <a:solidFill>
                    <a:srgbClr val="ffffff"/>
                  </a:solidFill>
                </a:uFill>
                <a:latin typeface="Calibri"/>
                <a:ea typeface="ＭＳ Ｐゴシック"/>
              </a:rPr>
              <a:t>Coding comparison takes into account not only the content which was coded by both users, but also the content which was not coded by both users.</a:t>
            </a:r>
            <a:endParaRPr b="0" lang="es-CL" sz="2800" spc="-1" strike="noStrike">
              <a:solidFill>
                <a:srgbClr val="000000"/>
              </a:solidFill>
              <a:uFill>
                <a:solidFill>
                  <a:srgbClr val="ffffff"/>
                </a:solidFill>
              </a:uFill>
              <a:latin typeface="Calibri"/>
            </a:endParaRPr>
          </a:p>
          <a:p>
            <a:pPr lvl="1" marL="571680" indent="-514080" algn="just">
              <a:lnSpc>
                <a:spcPct val="100000"/>
              </a:lnSpc>
              <a:spcBef>
                <a:spcPts val="561"/>
              </a:spcBef>
              <a:spcAft>
                <a:spcPts val="1800"/>
              </a:spcAft>
              <a:buClr>
                <a:srgbClr val="000000"/>
              </a:buClr>
              <a:buFont typeface="Wingdings" charset="2"/>
              <a:buChar char=""/>
            </a:pPr>
            <a:r>
              <a:rPr b="0" lang="es-CL" sz="2800" spc="-1" strike="noStrike">
                <a:solidFill>
                  <a:srgbClr val="000000"/>
                </a:solidFill>
                <a:uFill>
                  <a:solidFill>
                    <a:srgbClr val="ffffff"/>
                  </a:solidFill>
                </a:uFill>
                <a:latin typeface="Calibri"/>
                <a:ea typeface="ＭＳ Ｐゴシック"/>
              </a:rPr>
              <a:t>If the two users are in complete agreement about which content of the file should be coded at the node, then the Kappa coefficient is 1. If there is no agreement between the two users (other than what could be expected by chance), the Kappa coefficient is ≤ 0. A value between 0 and 1 indicates partial agreement.</a:t>
            </a:r>
            <a:endParaRPr b="0" lang="es-CL" sz="2800" spc="-1" strike="noStrike">
              <a:solidFill>
                <a:srgbClr val="000000"/>
              </a:solidFill>
              <a:uFill>
                <a:solidFill>
                  <a:srgbClr val="ffffff"/>
                </a:solidFill>
              </a:uFill>
              <a:latin typeface="Calibri"/>
            </a:endParaRPr>
          </a:p>
        </p:txBody>
      </p:sp>
      <p:sp>
        <p:nvSpPr>
          <p:cNvPr id="450"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45373282-BDCE-431E-A9F7-317EF4E5CF26}"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51" name="CustomShape 4"/>
          <p:cNvSpPr/>
          <p:nvPr/>
        </p:nvSpPr>
        <p:spPr>
          <a:xfrm>
            <a:off x="1771560" y="2383200"/>
            <a:ext cx="184320" cy="369000"/>
          </a:xfrm>
          <a:prstGeom prst="rect">
            <a:avLst/>
          </a:prstGeom>
          <a:noFill/>
          <a:ln>
            <a:noFill/>
          </a:ln>
        </p:spPr>
        <p:style>
          <a:lnRef idx="0"/>
          <a:fillRef idx="0"/>
          <a:effectRef idx="0"/>
          <a:fontRef idx="minor"/>
        </p:style>
      </p:sp>
      <p:sp>
        <p:nvSpPr>
          <p:cNvPr id="452"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389" dur="indefinite" restart="never" nodeType="tmRoot">
          <p:childTnLst>
            <p:seq>
              <p:cTn id="390"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3"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54" name="TextShape 2"/>
          <p:cNvSpPr txBox="1"/>
          <p:nvPr/>
        </p:nvSpPr>
        <p:spPr>
          <a:xfrm>
            <a:off x="519840" y="1475640"/>
            <a:ext cx="7993080" cy="4032000"/>
          </a:xfrm>
          <a:prstGeom prst="rect">
            <a:avLst/>
          </a:prstGeom>
          <a:noFill/>
          <a:ln>
            <a:noFill/>
          </a:ln>
        </p:spPr>
        <p:txBody>
          <a:bodyPr lIns="90000" rIns="90000" tIns="45000" bIns="45000">
            <a:normAutofit/>
          </a:bodyPr>
          <a:p>
            <a:pPr lvl="1" marL="571680" indent="-514080" algn="just">
              <a:lnSpc>
                <a:spcPct val="100000"/>
              </a:lnSpc>
              <a:spcBef>
                <a:spcPts val="561"/>
              </a:spcBef>
              <a:spcAft>
                <a:spcPts val="1800"/>
              </a:spcAft>
              <a:buClr>
                <a:srgbClr val="5034f8"/>
              </a:buClr>
              <a:buFont typeface="Wingdings" charset="2"/>
              <a:buChar char=""/>
            </a:pPr>
            <a:r>
              <a:rPr b="0" lang="es-CL" sz="2800" spc="-1" strike="noStrike">
                <a:solidFill>
                  <a:srgbClr val="5034f8"/>
                </a:solidFill>
                <a:uFill>
                  <a:solidFill>
                    <a:srgbClr val="ffffff"/>
                  </a:solidFill>
                </a:uFill>
                <a:latin typeface="Calibri"/>
                <a:ea typeface="ＭＳ Ｐゴシック"/>
              </a:rPr>
              <a:t>Unweighted Values  </a:t>
            </a:r>
            <a:r>
              <a:rPr b="0" lang="es-CL" sz="2800" spc="-1" strike="noStrike">
                <a:solidFill>
                  <a:srgbClr val="000000"/>
                </a:solidFill>
                <a:uFill>
                  <a:solidFill>
                    <a:srgbClr val="ffffff"/>
                  </a:solidFill>
                </a:uFill>
                <a:latin typeface="Calibri"/>
                <a:ea typeface="ＭＳ Ｐゴシック"/>
              </a:rPr>
              <a:t>Files are treated equally (regardless of size) when calculating the overall results for each node.</a:t>
            </a:r>
            <a:endParaRPr b="0" lang="es-CL" sz="2800" spc="-1" strike="noStrike">
              <a:solidFill>
                <a:srgbClr val="000000"/>
              </a:solidFill>
              <a:uFill>
                <a:solidFill>
                  <a:srgbClr val="ffffff"/>
                </a:solidFill>
              </a:uFill>
              <a:latin typeface="Calibri"/>
            </a:endParaRPr>
          </a:p>
          <a:p>
            <a:pPr lvl="1" marL="571680" indent="-514080" algn="just">
              <a:lnSpc>
                <a:spcPct val="100000"/>
              </a:lnSpc>
              <a:spcBef>
                <a:spcPts val="561"/>
              </a:spcBef>
              <a:spcAft>
                <a:spcPts val="1800"/>
              </a:spcAft>
              <a:buClr>
                <a:srgbClr val="5034f8"/>
              </a:buClr>
              <a:buFont typeface="Wingdings" charset="2"/>
              <a:buChar char=""/>
            </a:pPr>
            <a:r>
              <a:rPr b="0" lang="es-CL" sz="2800" spc="-1" strike="noStrike">
                <a:solidFill>
                  <a:srgbClr val="5034f8"/>
                </a:solidFill>
                <a:uFill>
                  <a:solidFill>
                    <a:srgbClr val="ffffff"/>
                  </a:solidFill>
                </a:uFill>
                <a:latin typeface="Calibri"/>
                <a:ea typeface="ＭＳ Ｐゴシック"/>
              </a:rPr>
              <a:t>Weighted Values  </a:t>
            </a:r>
            <a:r>
              <a:rPr b="0" lang="es-CL" sz="2800" spc="-1" strike="noStrike">
                <a:solidFill>
                  <a:srgbClr val="000000"/>
                </a:solidFill>
                <a:uFill>
                  <a:solidFill>
                    <a:srgbClr val="ffffff"/>
                  </a:solidFill>
                </a:uFill>
                <a:latin typeface="Calibri"/>
                <a:ea typeface="ＭＳ Ｐゴシック"/>
              </a:rPr>
              <a:t>File size is taken into account when calculating the overall results for each node. File Size is the characters, sentences or paragraphs, depending on the options chosen in the query criteria. For example, a document with 1000 paragraphs would contribute more to the overall results than a document with only 20 paragraphs.</a:t>
            </a:r>
            <a:endParaRPr b="0" lang="es-CL" sz="2800" spc="-1" strike="noStrike">
              <a:solidFill>
                <a:srgbClr val="000000"/>
              </a:solidFill>
              <a:uFill>
                <a:solidFill>
                  <a:srgbClr val="ffffff"/>
                </a:solidFill>
              </a:uFill>
              <a:latin typeface="Calibri"/>
            </a:endParaRPr>
          </a:p>
        </p:txBody>
      </p:sp>
      <p:sp>
        <p:nvSpPr>
          <p:cNvPr id="455"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677EC0E7-9D76-418A-A302-BC5FECA95C9D}"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56" name="CustomShape 4"/>
          <p:cNvSpPr/>
          <p:nvPr/>
        </p:nvSpPr>
        <p:spPr>
          <a:xfrm>
            <a:off x="1771560" y="2383200"/>
            <a:ext cx="184320" cy="369000"/>
          </a:xfrm>
          <a:prstGeom prst="rect">
            <a:avLst/>
          </a:prstGeom>
          <a:noFill/>
          <a:ln>
            <a:noFill/>
          </a:ln>
        </p:spPr>
        <p:style>
          <a:lnRef idx="0"/>
          <a:fillRef idx="0"/>
          <a:effectRef idx="0"/>
          <a:fontRef idx="minor"/>
        </p:style>
      </p:sp>
      <p:sp>
        <p:nvSpPr>
          <p:cNvPr id="457"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391" dur="indefinite" restart="never" nodeType="tmRoot">
          <p:childTnLst>
            <p:seq>
              <p:cTn id="392"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8"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59"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304FDCE9-57A8-4058-8D4C-1D8598D87448}"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60" name="CustomShape 3"/>
          <p:cNvSpPr/>
          <p:nvPr/>
        </p:nvSpPr>
        <p:spPr>
          <a:xfrm>
            <a:off x="1771560" y="2383200"/>
            <a:ext cx="184320" cy="369000"/>
          </a:xfrm>
          <a:prstGeom prst="rect">
            <a:avLst/>
          </a:prstGeom>
          <a:noFill/>
          <a:ln>
            <a:noFill/>
          </a:ln>
        </p:spPr>
        <p:style>
          <a:lnRef idx="0"/>
          <a:fillRef idx="0"/>
          <a:effectRef idx="0"/>
          <a:fontRef idx="minor"/>
        </p:style>
      </p:sp>
      <p:sp>
        <p:nvSpPr>
          <p:cNvPr id="461" name="CustomShape 4"/>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
        <p:nvSpPr>
          <p:cNvPr id="462" name="TextShape 5"/>
          <p:cNvSpPr txBox="1"/>
          <p:nvPr/>
        </p:nvSpPr>
        <p:spPr>
          <a:xfrm>
            <a:off x="457200" y="2188080"/>
            <a:ext cx="8229240" cy="4525560"/>
          </a:xfrm>
          <a:prstGeom prst="rect">
            <a:avLst/>
          </a:prstGeom>
          <a:noFill/>
          <a:ln>
            <a:noFill/>
          </a:ln>
        </p:spPr>
        <p:txBody>
          <a:bodyPr lIns="90000" rIns="90000" tIns="45000" bIns="45000"/>
          <a:p>
            <a:endParaRPr b="0" lang="es-CL" sz="3200" spc="-1" strike="noStrike">
              <a:solidFill>
                <a:srgbClr val="000000"/>
              </a:solidFill>
              <a:uFill>
                <a:solidFill>
                  <a:srgbClr val="ffffff"/>
                </a:solidFill>
              </a:uFill>
              <a:latin typeface="Calibri"/>
            </a:endParaRPr>
          </a:p>
        </p:txBody>
      </p:sp>
      <p:pic>
        <p:nvPicPr>
          <p:cNvPr id="463" name="Picture 10" descr=""/>
          <p:cNvPicPr/>
          <p:nvPr/>
        </p:nvPicPr>
        <p:blipFill>
          <a:blip r:embed="rId1"/>
          <a:stretch/>
        </p:blipFill>
        <p:spPr>
          <a:xfrm>
            <a:off x="0" y="1324440"/>
            <a:ext cx="9143640" cy="4209120"/>
          </a:xfrm>
          <a:prstGeom prst="rect">
            <a:avLst/>
          </a:prstGeom>
          <a:ln>
            <a:noFill/>
          </a:ln>
        </p:spPr>
      </p:pic>
    </p:spTree>
  </p:cSld>
  <p:timing>
    <p:tnLst>
      <p:par>
        <p:cTn id="393" dur="indefinite" restart="never" nodeType="tmRoot">
          <p:childTnLst>
            <p:seq>
              <p:cTn id="394"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What is NVivo?</a:t>
            </a:r>
            <a:endParaRPr b="0" lang="es-CL" sz="4400" spc="-1" strike="noStrike">
              <a:solidFill>
                <a:srgbClr val="000000"/>
              </a:solidFill>
              <a:uFill>
                <a:solidFill>
                  <a:srgbClr val="ffffff"/>
                </a:solidFill>
              </a:uFill>
              <a:latin typeface="Calibri"/>
            </a:endParaRPr>
          </a:p>
        </p:txBody>
      </p:sp>
      <p:sp>
        <p:nvSpPr>
          <p:cNvPr id="252" name="TextShape 2"/>
          <p:cNvSpPr txBox="1"/>
          <p:nvPr/>
        </p:nvSpPr>
        <p:spPr>
          <a:xfrm>
            <a:off x="554040" y="1556640"/>
            <a:ext cx="8410320" cy="2736000"/>
          </a:xfrm>
          <a:prstGeom prst="rect">
            <a:avLst/>
          </a:prstGeom>
          <a:noFill/>
          <a:ln>
            <a:noFill/>
          </a:ln>
        </p:spPr>
        <p:txBody>
          <a:bodyPr lIns="90000" rIns="90000" tIns="45000" bIns="45000">
            <a:normAutofit/>
          </a:bodyPr>
          <a:p>
            <a:pPr>
              <a:lnSpc>
                <a:spcPct val="100000"/>
              </a:lnSpc>
              <a:spcBef>
                <a:spcPts val="641"/>
              </a:spcBef>
            </a:pPr>
            <a:r>
              <a:rPr b="0" lang="es-CL" sz="3200" spc="-1" strike="noStrike">
                <a:solidFill>
                  <a:srgbClr val="000000"/>
                </a:solidFill>
                <a:uFill>
                  <a:solidFill>
                    <a:srgbClr val="ffffff"/>
                  </a:solidFill>
                </a:uFill>
                <a:latin typeface="Calibri"/>
                <a:ea typeface="ＭＳ Ｐゴシック"/>
              </a:rPr>
              <a:t>NVivo is a software package for computer-</a:t>
            </a:r>
            <a:r>
              <a:rPr b="0" lang="es-CL" sz="3200" spc="-1" strike="noStrike">
                <a:solidFill>
                  <a:srgbClr val="5034f8"/>
                </a:solidFill>
                <a:uFill>
                  <a:solidFill>
                    <a:srgbClr val="ffffff"/>
                  </a:solidFill>
                </a:uFill>
                <a:latin typeface="Calibri"/>
                <a:ea typeface="ＭＳ Ｐゴシック"/>
              </a:rPr>
              <a:t>assisted</a:t>
            </a:r>
            <a:r>
              <a:rPr b="0" lang="es-CL" sz="3200" spc="-1" strike="noStrike">
                <a:solidFill>
                  <a:srgbClr val="000000"/>
                </a:solidFill>
                <a:uFill>
                  <a:solidFill>
                    <a:srgbClr val="ffffff"/>
                  </a:solidFill>
                </a:uFill>
                <a:latin typeface="Calibri"/>
                <a:ea typeface="ＭＳ Ｐゴシック"/>
              </a:rPr>
              <a:t> qualitative data analysis (CAQDAS)</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a:p>
            <a:pPr>
              <a:lnSpc>
                <a:spcPct val="100000"/>
              </a:lnSpc>
              <a:spcBef>
                <a:spcPts val="641"/>
              </a:spcBef>
            </a:pPr>
            <a:r>
              <a:rPr b="0" lang="es-CL" sz="3200" spc="-1" strike="noStrike">
                <a:solidFill>
                  <a:srgbClr val="000000"/>
                </a:solidFill>
                <a:uFill>
                  <a:solidFill>
                    <a:srgbClr val="ffffff"/>
                  </a:solidFill>
                </a:uFill>
                <a:latin typeface="Calibri"/>
                <a:ea typeface="ＭＳ Ｐゴシック"/>
              </a:rPr>
              <a:t>“</a:t>
            </a:r>
            <a:r>
              <a:rPr b="0" lang="es-CL" sz="3200" spc="-1" strike="noStrike">
                <a:solidFill>
                  <a:srgbClr val="000000"/>
                </a:solidFill>
                <a:uFill>
                  <a:solidFill>
                    <a:srgbClr val="ffffff"/>
                  </a:solidFill>
                </a:uFill>
                <a:latin typeface="Calibri"/>
                <a:ea typeface="ＭＳ Ｐゴシック"/>
              </a:rPr>
              <a:t>that helps you easily organize and analyze unstructured information, so that you can ultimately make better decisions”</a:t>
            </a:r>
            <a:endParaRPr b="0" lang="es-CL" sz="3200" spc="-1" strike="noStrike">
              <a:solidFill>
                <a:srgbClr val="000000"/>
              </a:solidFill>
              <a:uFill>
                <a:solidFill>
                  <a:srgbClr val="ffffff"/>
                </a:solidFill>
              </a:uFill>
              <a:latin typeface="Calibri"/>
            </a:endParaRPr>
          </a:p>
        </p:txBody>
      </p:sp>
      <p:sp>
        <p:nvSpPr>
          <p:cNvPr id="253"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0214F2B8-5C45-4B59-9841-A68FADD4BF19}"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254" name="CustomShape 4"/>
          <p:cNvSpPr/>
          <p:nvPr/>
        </p:nvSpPr>
        <p:spPr>
          <a:xfrm>
            <a:off x="5864760" y="399564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
        <p:nvSpPr>
          <p:cNvPr id="255" name="CustomShape 5"/>
          <p:cNvSpPr/>
          <p:nvPr/>
        </p:nvSpPr>
        <p:spPr>
          <a:xfrm>
            <a:off x="838080" y="4581000"/>
            <a:ext cx="7657200" cy="1065240"/>
          </a:xfrm>
          <a:prstGeom prst="rect">
            <a:avLst/>
          </a:prstGeom>
          <a:noFill/>
          <a:ln>
            <a:noFill/>
          </a:ln>
        </p:spPr>
        <p:style>
          <a:lnRef idx="0"/>
          <a:fillRef idx="0"/>
          <a:effectRef idx="0"/>
          <a:fontRef idx="minor"/>
        </p:style>
        <p:txBody>
          <a:bodyPr lIns="90000" rIns="90000" tIns="45000" bIns="45000"/>
          <a:p>
            <a:pPr>
              <a:lnSpc>
                <a:spcPct val="100000"/>
              </a:lnSpc>
            </a:pPr>
            <a:r>
              <a:rPr b="0" lang="en-CA" sz="3200" spc="-1" strike="noStrike">
                <a:solidFill>
                  <a:srgbClr val="000000"/>
                </a:solidFill>
                <a:uFill>
                  <a:solidFill>
                    <a:srgbClr val="ffffff"/>
                  </a:solidFill>
                </a:uFill>
                <a:latin typeface="Calibri"/>
              </a:rPr>
              <a:t>…</a:t>
            </a:r>
            <a:r>
              <a:rPr b="0" lang="en-CA" sz="3200" spc="-1" strike="noStrike">
                <a:solidFill>
                  <a:srgbClr val="000000"/>
                </a:solidFill>
                <a:uFill>
                  <a:solidFill>
                    <a:srgbClr val="ffffff"/>
                  </a:solidFill>
                </a:uFill>
                <a:latin typeface="Calibri"/>
              </a:rPr>
              <a:t>and/or achieve better research outcomes!</a:t>
            </a:r>
            <a:endParaRPr b="0" lang="en-CA" sz="3200" spc="-1" strike="noStrike">
              <a:solidFill>
                <a:srgbClr val="000000"/>
              </a:solidFill>
              <a:uFill>
                <a:solidFill>
                  <a:srgbClr val="ffffff"/>
                </a:solidFill>
              </a:uFill>
              <a:latin typeface="Arial"/>
            </a:endParaRPr>
          </a:p>
          <a:p>
            <a:pPr>
              <a:lnSpc>
                <a:spcPct val="100000"/>
              </a:lnSpc>
            </a:pPr>
            <a:endParaRPr b="0" lang="en-CA" sz="3200" spc="-1" strike="noStrike">
              <a:solidFill>
                <a:srgbClr val="000000"/>
              </a:solidFill>
              <a:uFill>
                <a:solidFill>
                  <a:srgbClr val="ffffff"/>
                </a:solidFill>
              </a:uFill>
              <a:latin typeface="Arial"/>
            </a:endParaRPr>
          </a:p>
        </p:txBody>
      </p:sp>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4"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65" name="TextShape 2"/>
          <p:cNvSpPr txBox="1"/>
          <p:nvPr/>
        </p:nvSpPr>
        <p:spPr>
          <a:xfrm>
            <a:off x="519840" y="1475640"/>
            <a:ext cx="7993080" cy="4032000"/>
          </a:xfrm>
          <a:prstGeom prst="rect">
            <a:avLst/>
          </a:prstGeom>
          <a:noFill/>
          <a:ln>
            <a:noFill/>
          </a:ln>
        </p:spPr>
        <p:txBody>
          <a:bodyPr lIns="90000" rIns="90000" tIns="45000" bIns="45000">
            <a:normAutofit/>
          </a:bodyPr>
          <a:p>
            <a:pPr lvl="1" marL="571680" indent="-514080" algn="just">
              <a:lnSpc>
                <a:spcPct val="170000"/>
              </a:lnSpc>
              <a:buClr>
                <a:srgbClr val="5034f8"/>
              </a:buClr>
              <a:buFont typeface="Wingdings" charset="2"/>
              <a:buChar char=""/>
            </a:pPr>
            <a:r>
              <a:rPr b="1" lang="es-CL" sz="1800" spc="-1" strike="noStrike">
                <a:solidFill>
                  <a:srgbClr val="5034f8"/>
                </a:solidFill>
                <a:uFill>
                  <a:solidFill>
                    <a:srgbClr val="ffffff"/>
                  </a:solidFill>
                </a:uFill>
                <a:latin typeface="Calibri"/>
                <a:ea typeface="ＭＳ Ｐゴシック"/>
              </a:rPr>
              <a:t>Why is my Kappa low?</a:t>
            </a:r>
            <a:endParaRPr b="0" lang="es-CL" sz="1800" spc="-1" strike="noStrike">
              <a:solidFill>
                <a:srgbClr val="000000"/>
              </a:solidFill>
              <a:uFill>
                <a:solidFill>
                  <a:srgbClr val="ffffff"/>
                </a:solidFill>
              </a:uFill>
              <a:latin typeface="Calibri"/>
            </a:endParaRPr>
          </a:p>
          <a:p>
            <a:pPr lvl="2" marL="971640" indent="-514080" algn="just">
              <a:lnSpc>
                <a:spcPct val="170000"/>
              </a:lnSpc>
              <a:buClr>
                <a:srgbClr val="000000"/>
              </a:buClr>
              <a:buFont typeface="Wingdings" charset="2"/>
              <a:buChar char=""/>
            </a:pPr>
            <a:r>
              <a:rPr b="0" lang="es-CL" sz="1600" spc="-1" strike="noStrike">
                <a:solidFill>
                  <a:srgbClr val="000000"/>
                </a:solidFill>
                <a:uFill>
                  <a:solidFill>
                    <a:srgbClr val="ffffff"/>
                  </a:solidFill>
                </a:uFill>
                <a:latin typeface="Calibri"/>
                <a:ea typeface="ＭＳ Ｐゴシック"/>
              </a:rPr>
              <a:t>Because the Kappa coefficient calculation takes into account the likelihood of the agreement between users occurring by chance, the value of Kappa can be low even though the percentage agreement is high. </a:t>
            </a:r>
            <a:endParaRPr b="0" lang="es-CL" sz="1600" spc="-1" strike="noStrike">
              <a:solidFill>
                <a:srgbClr val="000000"/>
              </a:solidFill>
              <a:uFill>
                <a:solidFill>
                  <a:srgbClr val="ffffff"/>
                </a:solidFill>
              </a:uFill>
              <a:latin typeface="Calibri"/>
            </a:endParaRPr>
          </a:p>
          <a:p>
            <a:pPr lvl="2" marL="971640" indent="-514080" algn="just">
              <a:lnSpc>
                <a:spcPct val="170000"/>
              </a:lnSpc>
              <a:buClr>
                <a:srgbClr val="000000"/>
              </a:buClr>
              <a:buFont typeface="Wingdings" charset="2"/>
              <a:buChar char=""/>
            </a:pPr>
            <a:r>
              <a:rPr b="0" lang="es-CL" sz="1600" spc="-1" strike="noStrike">
                <a:solidFill>
                  <a:srgbClr val="000000"/>
                </a:solidFill>
                <a:uFill>
                  <a:solidFill>
                    <a:srgbClr val="ffffff"/>
                  </a:solidFill>
                </a:uFill>
                <a:latin typeface="Calibri"/>
                <a:ea typeface="ＭＳ Ｐゴシック"/>
              </a:rPr>
              <a:t>Coding comparison takes into account not only the content which was coded by both users, but also the content which was not coded by both users.</a:t>
            </a:r>
            <a:endParaRPr b="0" lang="es-CL" sz="1600" spc="-1" strike="noStrike">
              <a:solidFill>
                <a:srgbClr val="000000"/>
              </a:solidFill>
              <a:uFill>
                <a:solidFill>
                  <a:srgbClr val="ffffff"/>
                </a:solidFill>
              </a:uFill>
              <a:latin typeface="Calibri"/>
            </a:endParaRPr>
          </a:p>
          <a:p>
            <a:pPr lvl="1" marL="571680" indent="-514080" algn="just">
              <a:lnSpc>
                <a:spcPct val="170000"/>
              </a:lnSpc>
              <a:buClr>
                <a:srgbClr val="000000"/>
              </a:buClr>
              <a:buFont typeface="Wingdings" charset="2"/>
              <a:buChar char=""/>
            </a:pPr>
            <a:r>
              <a:rPr b="0" lang="es-CL" sz="1800" spc="-1" strike="noStrike">
                <a:solidFill>
                  <a:srgbClr val="000000"/>
                </a:solidFill>
                <a:uFill>
                  <a:solidFill>
                    <a:srgbClr val="ffffff"/>
                  </a:solidFill>
                </a:uFill>
                <a:latin typeface="Calibri"/>
                <a:ea typeface="ＭＳ Ｐゴシック"/>
              </a:rPr>
              <a:t>This is why many researchers regard the Kappa coefficient as a more useful measure of inter-rater reliability than the percentage agreement figure.</a:t>
            </a:r>
            <a:endParaRPr b="0" lang="es-CL" sz="1800" spc="-1" strike="noStrike">
              <a:solidFill>
                <a:srgbClr val="000000"/>
              </a:solidFill>
              <a:uFill>
                <a:solidFill>
                  <a:srgbClr val="ffffff"/>
                </a:solidFill>
              </a:uFill>
              <a:latin typeface="Calibri"/>
            </a:endParaRPr>
          </a:p>
        </p:txBody>
      </p:sp>
      <p:sp>
        <p:nvSpPr>
          <p:cNvPr id="466"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87A9B680-AF22-4697-97B8-BCDDA8A80B06}"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67" name="CustomShape 4"/>
          <p:cNvSpPr/>
          <p:nvPr/>
        </p:nvSpPr>
        <p:spPr>
          <a:xfrm>
            <a:off x="1771560" y="2383200"/>
            <a:ext cx="184320" cy="369000"/>
          </a:xfrm>
          <a:prstGeom prst="rect">
            <a:avLst/>
          </a:prstGeom>
          <a:noFill/>
          <a:ln>
            <a:noFill/>
          </a:ln>
        </p:spPr>
        <p:style>
          <a:lnRef idx="0"/>
          <a:fillRef idx="0"/>
          <a:effectRef idx="0"/>
          <a:fontRef idx="minor"/>
        </p:style>
      </p:sp>
      <p:sp>
        <p:nvSpPr>
          <p:cNvPr id="468"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395" dur="indefinite" restart="never" nodeType="tmRoot">
          <p:childTnLst>
            <p:seq>
              <p:cTn id="396"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9"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70" name="TextShape 2"/>
          <p:cNvSpPr txBox="1"/>
          <p:nvPr/>
        </p:nvSpPr>
        <p:spPr>
          <a:xfrm>
            <a:off x="519840" y="1475640"/>
            <a:ext cx="7993080" cy="4032000"/>
          </a:xfrm>
          <a:prstGeom prst="rect">
            <a:avLst/>
          </a:prstGeom>
          <a:noFill/>
          <a:ln>
            <a:noFill/>
          </a:ln>
        </p:spPr>
        <p:txBody>
          <a:bodyPr lIns="90000" rIns="90000" tIns="45000" bIns="45000">
            <a:normAutofit/>
          </a:bodyPr>
          <a:p>
            <a:pPr lvl="1" marL="571680" indent="-514080" algn="just">
              <a:lnSpc>
                <a:spcPct val="170000"/>
              </a:lnSpc>
              <a:buClr>
                <a:srgbClr val="5034f8"/>
              </a:buClr>
              <a:buFont typeface="Wingdings" charset="2"/>
              <a:buChar char=""/>
            </a:pPr>
            <a:r>
              <a:rPr b="1" lang="es-CL" sz="2400" spc="-1" strike="noStrike">
                <a:solidFill>
                  <a:srgbClr val="5034f8"/>
                </a:solidFill>
                <a:uFill>
                  <a:solidFill>
                    <a:srgbClr val="ffffff"/>
                  </a:solidFill>
                </a:uFill>
                <a:latin typeface="Calibri"/>
                <a:ea typeface="ＭＳ Ｐゴシック"/>
              </a:rPr>
              <a:t>What does a negative Kappa coefficient mean?</a:t>
            </a:r>
            <a:endParaRPr b="0" lang="es-CL" sz="2400" spc="-1" strike="noStrike">
              <a:solidFill>
                <a:srgbClr val="000000"/>
              </a:solidFill>
              <a:uFill>
                <a:solidFill>
                  <a:srgbClr val="ffffff"/>
                </a:solidFill>
              </a:uFill>
              <a:latin typeface="Calibri"/>
            </a:endParaRPr>
          </a:p>
          <a:p>
            <a:pPr lvl="2" marL="971640" indent="-514080" algn="just">
              <a:lnSpc>
                <a:spcPct val="170000"/>
              </a:lnSpc>
              <a:buClr>
                <a:srgbClr val="000000"/>
              </a:buClr>
              <a:buFont typeface="Wingdings" charset="2"/>
              <a:buChar char=""/>
            </a:pPr>
            <a:r>
              <a:rPr b="1" lang="es-CL" sz="1800" spc="-1" strike="noStrike">
                <a:solidFill>
                  <a:srgbClr val="000000"/>
                </a:solidFill>
                <a:uFill>
                  <a:solidFill>
                    <a:srgbClr val="ffffff"/>
                  </a:solidFill>
                </a:uFill>
                <a:latin typeface="Calibri"/>
                <a:ea typeface="ＭＳ Ｐゴシック"/>
              </a:rPr>
              <a:t>A Kappa coefficient less than or equal to zero indicates that there is no agreement between the two users (other than what could be expected by chance) on which content in the file may be coded at the node.</a:t>
            </a:r>
            <a:endParaRPr b="0" lang="es-CL" sz="1800" spc="-1" strike="noStrike">
              <a:solidFill>
                <a:srgbClr val="000000"/>
              </a:solidFill>
              <a:uFill>
                <a:solidFill>
                  <a:srgbClr val="ffffff"/>
                </a:solidFill>
              </a:uFill>
              <a:latin typeface="Calibri"/>
            </a:endParaRPr>
          </a:p>
        </p:txBody>
      </p:sp>
      <p:sp>
        <p:nvSpPr>
          <p:cNvPr id="471"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164BA790-924B-4E60-9545-90B730D5F098}"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72" name="CustomShape 4"/>
          <p:cNvSpPr/>
          <p:nvPr/>
        </p:nvSpPr>
        <p:spPr>
          <a:xfrm>
            <a:off x="1771560" y="2383200"/>
            <a:ext cx="184320" cy="369000"/>
          </a:xfrm>
          <a:prstGeom prst="rect">
            <a:avLst/>
          </a:prstGeom>
          <a:noFill/>
          <a:ln>
            <a:noFill/>
          </a:ln>
        </p:spPr>
        <p:style>
          <a:lnRef idx="0"/>
          <a:fillRef idx="0"/>
          <a:effectRef idx="0"/>
          <a:fontRef idx="minor"/>
        </p:style>
      </p:sp>
      <p:sp>
        <p:nvSpPr>
          <p:cNvPr id="473"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397" dur="indefinite" restart="never" nodeType="tmRoot">
          <p:childTnLst>
            <p:seq>
              <p:cTn id="398"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4" name="TextShape 1"/>
          <p:cNvSpPr txBox="1"/>
          <p:nvPr/>
        </p:nvSpPr>
        <p:spPr>
          <a:xfrm>
            <a:off x="457200" y="413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Coding comparison query</a:t>
            </a:r>
            <a:endParaRPr b="0" lang="es-CL" sz="4400" spc="-1" strike="noStrike">
              <a:solidFill>
                <a:srgbClr val="000000"/>
              </a:solidFill>
              <a:uFill>
                <a:solidFill>
                  <a:srgbClr val="ffffff"/>
                </a:solidFill>
              </a:uFill>
              <a:latin typeface="Calibri"/>
            </a:endParaRPr>
          </a:p>
        </p:txBody>
      </p:sp>
      <p:sp>
        <p:nvSpPr>
          <p:cNvPr id="475" name="TextShape 2"/>
          <p:cNvSpPr txBox="1"/>
          <p:nvPr/>
        </p:nvSpPr>
        <p:spPr>
          <a:xfrm>
            <a:off x="519840" y="1475640"/>
            <a:ext cx="7993080" cy="4032000"/>
          </a:xfrm>
          <a:prstGeom prst="rect">
            <a:avLst/>
          </a:prstGeom>
          <a:noFill/>
          <a:ln>
            <a:noFill/>
          </a:ln>
        </p:spPr>
        <p:txBody>
          <a:bodyPr lIns="90000" rIns="90000" tIns="45000" bIns="45000">
            <a:normAutofit/>
          </a:bodyPr>
          <a:p>
            <a:pPr lvl="1" marL="571680" indent="-514080" algn="just">
              <a:lnSpc>
                <a:spcPct val="170000"/>
              </a:lnSpc>
              <a:buClr>
                <a:srgbClr val="5034f8"/>
              </a:buClr>
              <a:buFont typeface="Wingdings" charset="2"/>
              <a:buChar char=""/>
            </a:pPr>
            <a:r>
              <a:rPr b="1" lang="es-CL" sz="2400" spc="-1" strike="noStrike">
                <a:solidFill>
                  <a:srgbClr val="5034f8"/>
                </a:solidFill>
                <a:uFill>
                  <a:solidFill>
                    <a:srgbClr val="ffffff"/>
                  </a:solidFill>
                </a:uFill>
                <a:latin typeface="Calibri"/>
                <a:ea typeface="ＭＳ Ｐゴシック"/>
              </a:rPr>
              <a:t>What does a negative Kappa coefficient mean?</a:t>
            </a:r>
            <a:endParaRPr b="0" lang="es-CL" sz="2400" spc="-1" strike="noStrike">
              <a:solidFill>
                <a:srgbClr val="000000"/>
              </a:solidFill>
              <a:uFill>
                <a:solidFill>
                  <a:srgbClr val="ffffff"/>
                </a:solidFill>
              </a:uFill>
              <a:latin typeface="Calibri"/>
            </a:endParaRPr>
          </a:p>
          <a:p>
            <a:pPr lvl="2" marL="971640" indent="-514080" algn="just">
              <a:lnSpc>
                <a:spcPct val="170000"/>
              </a:lnSpc>
              <a:buClr>
                <a:srgbClr val="000000"/>
              </a:buClr>
              <a:buFont typeface="Wingdings" charset="2"/>
              <a:buChar char=""/>
            </a:pPr>
            <a:r>
              <a:rPr b="0" lang="es-CL" sz="1800" spc="-1" strike="noStrike">
                <a:solidFill>
                  <a:srgbClr val="000000"/>
                </a:solidFill>
                <a:uFill>
                  <a:solidFill>
                    <a:srgbClr val="ffffff"/>
                  </a:solidFill>
                </a:uFill>
                <a:latin typeface="Calibri"/>
                <a:ea typeface="ＭＳ Ｐゴシック"/>
              </a:rPr>
              <a:t>A Kappa coefficient less than or equal to zero indicates that there is no agreement between the two users (other than what could be expected by chance) on which content in the file may be coded at the node.</a:t>
            </a:r>
            <a:endParaRPr b="0" lang="es-CL" sz="1800" spc="-1" strike="noStrike">
              <a:solidFill>
                <a:srgbClr val="000000"/>
              </a:solidFill>
              <a:uFill>
                <a:solidFill>
                  <a:srgbClr val="ffffff"/>
                </a:solidFill>
              </a:uFill>
              <a:latin typeface="Calibri"/>
            </a:endParaRPr>
          </a:p>
          <a:p>
            <a:pPr lvl="1" marL="571680" indent="-514080" algn="just">
              <a:lnSpc>
                <a:spcPct val="170000"/>
              </a:lnSpc>
              <a:buClr>
                <a:srgbClr val="5034f8"/>
              </a:buClr>
              <a:buFont typeface="Wingdings" charset="2"/>
              <a:buChar char=""/>
            </a:pPr>
            <a:r>
              <a:rPr b="1" lang="es-CL" sz="2400" spc="-1" strike="noStrike">
                <a:solidFill>
                  <a:srgbClr val="5034f8"/>
                </a:solidFill>
                <a:uFill>
                  <a:solidFill>
                    <a:srgbClr val="ffffff"/>
                  </a:solidFill>
                </a:uFill>
                <a:latin typeface="Calibri"/>
                <a:ea typeface="ＭＳ Ｐゴシック"/>
              </a:rPr>
              <a:t>All my Kappa coefficients are 0 or 1. Is something wrong?</a:t>
            </a:r>
            <a:br/>
            <a:r>
              <a:rPr b="0" lang="es-CL" sz="1800" spc="-1" strike="noStrike">
                <a:solidFill>
                  <a:srgbClr val="000000"/>
                </a:solidFill>
                <a:uFill>
                  <a:solidFill>
                    <a:srgbClr val="ffffff"/>
                  </a:solidFill>
                </a:uFill>
                <a:latin typeface="Calibri"/>
                <a:ea typeface="ＭＳ Ｐゴシック"/>
              </a:rPr>
              <a:t>This most often indicates that one of the two users being compared has not coded any of the selected files at the selected nodes. </a:t>
            </a:r>
            <a:endParaRPr b="0" lang="es-CL" sz="1800" spc="-1" strike="noStrike">
              <a:solidFill>
                <a:srgbClr val="000000"/>
              </a:solidFill>
              <a:uFill>
                <a:solidFill>
                  <a:srgbClr val="ffffff"/>
                </a:solidFill>
              </a:uFill>
              <a:latin typeface="Calibri"/>
            </a:endParaRPr>
          </a:p>
        </p:txBody>
      </p:sp>
      <p:sp>
        <p:nvSpPr>
          <p:cNvPr id="476"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13C8A991-39DB-4458-BDA9-D9340F419557}"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
        <p:nvSpPr>
          <p:cNvPr id="477" name="CustomShape 4"/>
          <p:cNvSpPr/>
          <p:nvPr/>
        </p:nvSpPr>
        <p:spPr>
          <a:xfrm>
            <a:off x="1771560" y="2383200"/>
            <a:ext cx="184320" cy="369000"/>
          </a:xfrm>
          <a:prstGeom prst="rect">
            <a:avLst/>
          </a:prstGeom>
          <a:noFill/>
          <a:ln>
            <a:noFill/>
          </a:ln>
        </p:spPr>
        <p:style>
          <a:lnRef idx="0"/>
          <a:fillRef idx="0"/>
          <a:effectRef idx="0"/>
          <a:fontRef idx="minor"/>
        </p:style>
      </p:sp>
      <p:sp>
        <p:nvSpPr>
          <p:cNvPr id="478" name="CustomShape 5"/>
          <p:cNvSpPr/>
          <p:nvPr/>
        </p:nvSpPr>
        <p:spPr>
          <a:xfrm>
            <a:off x="6224760" y="5508000"/>
            <a:ext cx="256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800" spc="-1" strike="noStrike">
                <a:solidFill>
                  <a:srgbClr val="000000"/>
                </a:solidFill>
                <a:uFill>
                  <a:solidFill>
                    <a:srgbClr val="ffffff"/>
                  </a:solidFill>
                </a:uFill>
                <a:latin typeface="Calibri"/>
              </a:rPr>
              <a:t>Source: QSR International</a:t>
            </a:r>
            <a:endParaRPr b="0" lang="en-CA" sz="1800" spc="-1" strike="noStrike">
              <a:solidFill>
                <a:srgbClr val="000000"/>
              </a:solidFill>
              <a:uFill>
                <a:solidFill>
                  <a:srgbClr val="ffffff"/>
                </a:solidFill>
              </a:uFill>
              <a:latin typeface="Arial"/>
            </a:endParaRPr>
          </a:p>
        </p:txBody>
      </p:sp>
    </p:spTree>
  </p:cSld>
  <p:timing>
    <p:tnLst>
      <p:par>
        <p:cTn id="399" dur="indefinite" restart="never" nodeType="tmRoot">
          <p:childTnLst>
            <p:seq>
              <p:cTn id="400"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9"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6</a:t>
            </a:r>
            <a:endParaRPr b="0" lang="es-CL" sz="4400" spc="-1" strike="noStrike">
              <a:solidFill>
                <a:srgbClr val="000000"/>
              </a:solidFill>
              <a:uFill>
                <a:solidFill>
                  <a:srgbClr val="ffffff"/>
                </a:solidFill>
              </a:uFill>
              <a:latin typeface="Calibri"/>
            </a:endParaRPr>
          </a:p>
        </p:txBody>
      </p:sp>
      <p:sp>
        <p:nvSpPr>
          <p:cNvPr id="480" name="TextShape 2"/>
          <p:cNvSpPr txBox="1"/>
          <p:nvPr/>
        </p:nvSpPr>
        <p:spPr>
          <a:xfrm>
            <a:off x="457200" y="1419480"/>
            <a:ext cx="82292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the Sample Project.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Run a Coding Comparison query.</a:t>
            </a:r>
            <a:endParaRPr b="0" lang="es-CL" sz="3200" spc="-1" strike="noStrike">
              <a:solidFill>
                <a:srgbClr val="000000"/>
              </a:solidFill>
              <a:uFill>
                <a:solidFill>
                  <a:srgbClr val="ffffff"/>
                </a:solidFill>
              </a:uFill>
              <a:latin typeface="Calibri"/>
            </a:endParaRPr>
          </a:p>
        </p:txBody>
      </p:sp>
    </p:spTree>
  </p:cSld>
  <p:timing>
    <p:tnLst>
      <p:par>
        <p:cTn id="401" dur="indefinite" restart="never" nodeType="tmRoot">
          <p:childTnLst>
            <p:seq>
              <p:cTn id="402"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1" name="TextShape 1"/>
          <p:cNvSpPr txBox="1"/>
          <p:nvPr/>
        </p:nvSpPr>
        <p:spPr>
          <a:xfrm>
            <a:off x="345960" y="1545120"/>
            <a:ext cx="5452560" cy="4115880"/>
          </a:xfrm>
          <a:prstGeom prst="rect">
            <a:avLst/>
          </a:prstGeom>
          <a:noFill/>
          <a:ln>
            <a:noFill/>
          </a:ln>
        </p:spPr>
        <p:txBody>
          <a:bodyPr lIns="90000" rIns="90000" tIns="45000" bIns="45000"/>
          <a:p>
            <a:pPr marL="343080" indent="-342720">
              <a:lnSpc>
                <a:spcPct val="100000"/>
              </a:lnSpc>
              <a:spcBef>
                <a:spcPts val="439"/>
              </a:spcBef>
              <a:buClr>
                <a:srgbClr val="000000"/>
              </a:buClr>
              <a:buFont typeface="Arial"/>
              <a:buChar char="•"/>
            </a:pPr>
            <a:r>
              <a:rPr b="0" lang="es-CL" sz="2200" spc="-1" strike="noStrike">
                <a:solidFill>
                  <a:srgbClr val="000000"/>
                </a:solidFill>
                <a:uFill>
                  <a:solidFill>
                    <a:srgbClr val="ffffff"/>
                  </a:solidFill>
                </a:uFill>
                <a:latin typeface="Calibri"/>
                <a:ea typeface="ＭＳ Ｐゴシック"/>
              </a:rPr>
              <a:t>Finds a </a:t>
            </a:r>
            <a:r>
              <a:rPr b="0" lang="es-CL" sz="2200" spc="-1" strike="noStrike">
                <a:solidFill>
                  <a:srgbClr val="ff0000"/>
                </a:solidFill>
                <a:uFill>
                  <a:solidFill>
                    <a:srgbClr val="ffffff"/>
                  </a:solidFill>
                </a:uFill>
                <a:latin typeface="Calibri"/>
                <a:ea typeface="ＭＳ Ｐゴシック"/>
              </a:rPr>
              <a:t>combination of items </a:t>
            </a:r>
            <a:r>
              <a:rPr b="0" lang="es-CL" sz="2200" spc="-1" strike="noStrike">
                <a:solidFill>
                  <a:srgbClr val="000000"/>
                </a:solidFill>
                <a:uFill>
                  <a:solidFill>
                    <a:srgbClr val="ffffff"/>
                  </a:solidFill>
                </a:uFill>
                <a:latin typeface="Calibri"/>
                <a:ea typeface="ＭＳ Ｐゴシック"/>
              </a:rPr>
              <a:t>(usually </a:t>
            </a:r>
            <a:r>
              <a:rPr b="1" i="1" lang="es-CL" sz="2200" spc="-1" strike="noStrike" u="sng">
                <a:solidFill>
                  <a:srgbClr val="00b050"/>
                </a:solidFill>
                <a:uFill>
                  <a:solidFill>
                    <a:srgbClr val="ffffff"/>
                  </a:solidFill>
                </a:uFill>
                <a:latin typeface="Calibri"/>
                <a:ea typeface="ＭＳ Ｐゴシック"/>
              </a:rPr>
              <a:t>nodes</a:t>
            </a:r>
            <a:r>
              <a:rPr b="0" lang="es-CL" sz="2200" spc="-1" strike="noStrike">
                <a:solidFill>
                  <a:srgbClr val="000000"/>
                </a:solidFill>
                <a:uFill>
                  <a:solidFill>
                    <a:srgbClr val="ffffff"/>
                  </a:solidFill>
                </a:uFill>
                <a:latin typeface="Calibri"/>
                <a:ea typeface="ＭＳ Ｐゴシック"/>
              </a:rPr>
              <a:t> or </a:t>
            </a:r>
            <a:r>
              <a:rPr b="1" i="1" lang="es-CL" sz="2200" spc="-1" strike="noStrike" u="sng">
                <a:solidFill>
                  <a:srgbClr val="00b0f0"/>
                </a:solidFill>
                <a:uFill>
                  <a:solidFill>
                    <a:srgbClr val="ffffff"/>
                  </a:solidFill>
                </a:uFill>
                <a:latin typeface="Calibri"/>
                <a:ea typeface="ＭＳ Ｐゴシック"/>
              </a:rPr>
              <a:t>cases</a:t>
            </a:r>
            <a:r>
              <a:rPr b="0" lang="es-CL" sz="2200" spc="-1" strike="noStrike">
                <a:solidFill>
                  <a:srgbClr val="000000"/>
                </a:solidFill>
                <a:uFill>
                  <a:solidFill>
                    <a:srgbClr val="ffffff"/>
                  </a:solidFill>
                </a:uFill>
                <a:latin typeface="Calibri"/>
                <a:ea typeface="ＭＳ Ｐゴシック"/>
              </a:rPr>
              <a:t> and </a:t>
            </a:r>
            <a:r>
              <a:rPr b="1" i="1" lang="es-CL" sz="2200" spc="-1" strike="noStrike" u="sng">
                <a:solidFill>
                  <a:srgbClr val="00b0f0"/>
                </a:solidFill>
                <a:uFill>
                  <a:solidFill>
                    <a:srgbClr val="ffffff"/>
                  </a:solidFill>
                </a:uFill>
                <a:latin typeface="Calibri"/>
                <a:ea typeface="ＭＳ Ｐゴシック"/>
              </a:rPr>
              <a:t>attributes</a:t>
            </a:r>
            <a:r>
              <a:rPr b="0" lang="es-CL" sz="2200" spc="-1" strike="noStrike">
                <a:solidFill>
                  <a:srgbClr val="000000"/>
                </a:solidFill>
                <a:uFill>
                  <a:solidFill>
                    <a:srgbClr val="ffffff"/>
                  </a:solidFill>
                </a:uFill>
                <a:latin typeface="Calibri"/>
                <a:ea typeface="ＭＳ Ｐゴシック"/>
              </a:rPr>
              <a:t>) and displays the results in an interactive table.</a:t>
            </a:r>
            <a:endParaRPr b="0" lang="es-CL" sz="2200" spc="-1" strike="noStrike">
              <a:solidFill>
                <a:srgbClr val="000000"/>
              </a:solidFill>
              <a:uFill>
                <a:solidFill>
                  <a:srgbClr val="ffffff"/>
                </a:solidFill>
              </a:uFill>
              <a:latin typeface="Calibri"/>
            </a:endParaRPr>
          </a:p>
          <a:p>
            <a:pPr marL="343080" indent="-342720">
              <a:lnSpc>
                <a:spcPct val="100000"/>
              </a:lnSpc>
              <a:spcBef>
                <a:spcPts val="439"/>
              </a:spcBef>
              <a:buClr>
                <a:srgbClr val="000000"/>
              </a:buClr>
              <a:buFont typeface="Arial"/>
              <a:buChar char="•"/>
            </a:pPr>
            <a:r>
              <a:rPr b="0" lang="es-CL" sz="2200" spc="-1" strike="noStrike">
                <a:solidFill>
                  <a:srgbClr val="000000"/>
                </a:solidFill>
                <a:uFill>
                  <a:solidFill>
                    <a:srgbClr val="ffffff"/>
                  </a:solidFill>
                </a:uFill>
                <a:latin typeface="Calibri"/>
                <a:ea typeface="ＭＳ Ｐゴシック"/>
              </a:rPr>
              <a:t>Allows you to ask  a wide range of questions about </a:t>
            </a:r>
            <a:r>
              <a:rPr b="1" lang="es-CL" sz="2200" spc="-1" strike="noStrike">
                <a:solidFill>
                  <a:srgbClr val="000000"/>
                </a:solidFill>
                <a:uFill>
                  <a:solidFill>
                    <a:srgbClr val="ffffff"/>
                  </a:solidFill>
                </a:uFill>
                <a:latin typeface="Calibri"/>
                <a:ea typeface="ＭＳ Ｐゴシック"/>
              </a:rPr>
              <a:t>patterns in the data </a:t>
            </a:r>
            <a:r>
              <a:rPr b="0" lang="es-CL" sz="2200" spc="-1" strike="noStrike">
                <a:solidFill>
                  <a:srgbClr val="000000"/>
                </a:solidFill>
                <a:uFill>
                  <a:solidFill>
                    <a:srgbClr val="ffffff"/>
                  </a:solidFill>
                </a:uFill>
                <a:latin typeface="Calibri"/>
                <a:ea typeface="ＭＳ Ｐゴシック"/>
              </a:rPr>
              <a:t>and gain access to the content that shows those patterns.</a:t>
            </a:r>
            <a:endParaRPr b="0" lang="es-CL" sz="2200" spc="-1" strike="noStrike">
              <a:solidFill>
                <a:srgbClr val="000000"/>
              </a:solidFill>
              <a:uFill>
                <a:solidFill>
                  <a:srgbClr val="ffffff"/>
                </a:solidFill>
              </a:uFill>
              <a:latin typeface="Calibri"/>
            </a:endParaRPr>
          </a:p>
          <a:p>
            <a:pPr lvl="1" marL="743040" indent="-28548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Check </a:t>
            </a:r>
            <a:r>
              <a:rPr b="0" lang="es-CL" sz="1800" spc="-1" strike="noStrike" u="sng">
                <a:solidFill>
                  <a:srgbClr val="000000"/>
                </a:solidFill>
                <a:uFill>
                  <a:solidFill>
                    <a:srgbClr val="ffffff"/>
                  </a:solidFill>
                </a:uFill>
                <a:latin typeface="Calibri"/>
                <a:ea typeface="ＭＳ Ｐゴシック"/>
              </a:rPr>
              <a:t>how often </a:t>
            </a:r>
            <a:r>
              <a:rPr b="1" i="1" lang="es-CL" sz="1800" spc="-1" strike="noStrike" u="sng">
                <a:solidFill>
                  <a:srgbClr val="00b0f0"/>
                </a:solidFill>
                <a:uFill>
                  <a:solidFill>
                    <a:srgbClr val="ffffff"/>
                  </a:solidFill>
                </a:uFill>
                <a:latin typeface="Calibri"/>
                <a:ea typeface="ＭＳ Ｐゴシック"/>
              </a:rPr>
              <a:t>interview respondents (case/s) </a:t>
            </a:r>
            <a:r>
              <a:rPr b="0" lang="es-CL" sz="1800" spc="-1" strike="noStrike">
                <a:solidFill>
                  <a:srgbClr val="000000"/>
                </a:solidFill>
                <a:uFill>
                  <a:solidFill>
                    <a:srgbClr val="ffffff"/>
                  </a:solidFill>
                </a:uFill>
                <a:latin typeface="Calibri"/>
                <a:ea typeface="ＭＳ Ｐゴシック"/>
              </a:rPr>
              <a:t>refer to </a:t>
            </a:r>
            <a:r>
              <a:rPr b="1" i="1" lang="es-CL" sz="1800" spc="-1" strike="noStrike" u="sng">
                <a:solidFill>
                  <a:srgbClr val="00b0f0"/>
                </a:solidFill>
                <a:uFill>
                  <a:solidFill>
                    <a:srgbClr val="ffffff"/>
                  </a:solidFill>
                </a:uFill>
                <a:latin typeface="Calibri"/>
                <a:ea typeface="ＭＳ Ｐゴシック"/>
              </a:rPr>
              <a:t>a particular topic or issue </a:t>
            </a:r>
            <a:r>
              <a:rPr b="1" i="1" lang="es-CL" sz="1800" spc="-1" strike="noStrike" u="sng">
                <a:solidFill>
                  <a:srgbClr val="00b050"/>
                </a:solidFill>
                <a:uFill>
                  <a:solidFill>
                    <a:srgbClr val="ffffff"/>
                  </a:solidFill>
                </a:uFill>
                <a:latin typeface="Calibri"/>
                <a:ea typeface="ＭＳ Ｐゴシック"/>
              </a:rPr>
              <a:t>(node/s)</a:t>
            </a:r>
            <a:endParaRPr b="0" lang="es-CL" sz="1800" spc="-1" strike="noStrike">
              <a:solidFill>
                <a:srgbClr val="000000"/>
              </a:solidFill>
              <a:uFill>
                <a:solidFill>
                  <a:srgbClr val="ffffff"/>
                </a:solidFill>
              </a:uFill>
              <a:latin typeface="Calibri"/>
            </a:endParaRPr>
          </a:p>
          <a:p>
            <a:pPr lvl="1" marL="743040" indent="-28548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Check </a:t>
            </a:r>
            <a:r>
              <a:rPr b="0" lang="es-CL" sz="1800" spc="-1" strike="noStrike" u="sng">
                <a:solidFill>
                  <a:srgbClr val="000000"/>
                </a:solidFill>
                <a:uFill>
                  <a:solidFill>
                    <a:srgbClr val="ffffff"/>
                  </a:solidFill>
                </a:uFill>
                <a:latin typeface="Calibri"/>
                <a:ea typeface="ＭＳ Ｐゴシック"/>
              </a:rPr>
              <a:t>how many </a:t>
            </a:r>
            <a:r>
              <a:rPr b="0" lang="es-CL" sz="1800" spc="-1" strike="noStrike">
                <a:solidFill>
                  <a:srgbClr val="000000"/>
                </a:solidFill>
                <a:uFill>
                  <a:solidFill>
                    <a:srgbClr val="ffffff"/>
                  </a:solidFill>
                </a:uFill>
                <a:latin typeface="Calibri"/>
                <a:ea typeface="ＭＳ Ｐゴシック"/>
              </a:rPr>
              <a:t>female and male respondents </a:t>
            </a:r>
            <a:r>
              <a:rPr b="1" i="1" lang="es-CL" sz="1800" spc="-1" strike="noStrike" u="sng">
                <a:solidFill>
                  <a:srgbClr val="00b0f0"/>
                </a:solidFill>
                <a:uFill>
                  <a:solidFill>
                    <a:srgbClr val="ffffff"/>
                  </a:solidFill>
                </a:uFill>
                <a:latin typeface="Calibri"/>
                <a:ea typeface="ＭＳ Ｐゴシック"/>
              </a:rPr>
              <a:t>(attribute/s)</a:t>
            </a:r>
            <a:r>
              <a:rPr b="0" lang="es-CL" sz="1800" spc="-1" strike="noStrike">
                <a:solidFill>
                  <a:srgbClr val="000000"/>
                </a:solidFill>
                <a:uFill>
                  <a:solidFill>
                    <a:srgbClr val="ffffff"/>
                  </a:solidFill>
                </a:uFill>
                <a:latin typeface="Calibri"/>
                <a:ea typeface="ＭＳ Ｐゴシック"/>
              </a:rPr>
              <a:t> refer to a topic or theme </a:t>
            </a:r>
            <a:r>
              <a:rPr b="1" i="1" lang="es-CL" sz="1800" spc="-1" strike="noStrike">
                <a:solidFill>
                  <a:srgbClr val="00b050"/>
                </a:solidFill>
                <a:uFill>
                  <a:solidFill>
                    <a:srgbClr val="ffffff"/>
                  </a:solidFill>
                </a:uFill>
                <a:latin typeface="Calibri"/>
                <a:ea typeface="ＭＳ Ｐゴシック"/>
              </a:rPr>
              <a:t>(node/s)</a:t>
            </a:r>
            <a:endParaRPr b="0" lang="es-CL" sz="1800" spc="-1" strike="noStrike">
              <a:solidFill>
                <a:srgbClr val="000000"/>
              </a:solidFill>
              <a:uFill>
                <a:solidFill>
                  <a:srgbClr val="ffffff"/>
                </a:solidFill>
              </a:uFill>
              <a:latin typeface="Calibri"/>
            </a:endParaRPr>
          </a:p>
          <a:p>
            <a:pPr>
              <a:lnSpc>
                <a:spcPct val="100000"/>
              </a:lnSpc>
              <a:spcBef>
                <a:spcPts val="479"/>
              </a:spcBef>
            </a:pPr>
            <a:endParaRPr b="0" lang="es-CL" sz="1800" spc="-1" strike="noStrike">
              <a:solidFill>
                <a:srgbClr val="000000"/>
              </a:solidFill>
              <a:uFill>
                <a:solidFill>
                  <a:srgbClr val="ffffff"/>
                </a:solidFill>
              </a:uFill>
              <a:latin typeface="Calibri"/>
            </a:endParaRPr>
          </a:p>
        </p:txBody>
      </p:sp>
      <p:sp>
        <p:nvSpPr>
          <p:cNvPr id="482" name="CustomShape 2"/>
          <p:cNvSpPr/>
          <p:nvPr/>
        </p:nvSpPr>
        <p:spPr>
          <a:xfrm>
            <a:off x="609480" y="426960"/>
            <a:ext cx="8229240" cy="1142640"/>
          </a:xfrm>
          <a:prstGeom prst="rect">
            <a:avLst/>
          </a:prstGeom>
          <a:noFill/>
          <a:ln>
            <a:noFill/>
          </a:ln>
        </p:spPr>
        <p:style>
          <a:lnRef idx="0"/>
          <a:fillRef idx="0"/>
          <a:effectRef idx="0"/>
          <a:fontRef idx="minor"/>
        </p:style>
        <p:txBody>
          <a:bodyPr lIns="90000" rIns="90000" tIns="45000" bIns="45000"/>
          <a:p>
            <a:pPr algn="ctr">
              <a:lnSpc>
                <a:spcPct val="100000"/>
              </a:lnSpc>
            </a:pPr>
            <a:r>
              <a:rPr b="0" lang="en-CA" sz="4400" spc="-1" strike="noStrike">
                <a:solidFill>
                  <a:srgbClr val="000000"/>
                </a:solidFill>
                <a:uFill>
                  <a:solidFill>
                    <a:srgbClr val="ffffff"/>
                  </a:solidFill>
                </a:uFill>
                <a:latin typeface="Calibri"/>
                <a:ea typeface="ＭＳ Ｐゴシック"/>
              </a:rPr>
              <a:t>Matrix coding queries</a:t>
            </a:r>
            <a:endParaRPr b="0" lang="en-CA" sz="4400" spc="-1" strike="noStrike">
              <a:solidFill>
                <a:srgbClr val="000000"/>
              </a:solidFill>
              <a:uFill>
                <a:solidFill>
                  <a:srgbClr val="ffffff"/>
                </a:solidFill>
              </a:uFill>
              <a:latin typeface="Arial"/>
            </a:endParaRPr>
          </a:p>
        </p:txBody>
      </p:sp>
      <p:pic>
        <p:nvPicPr>
          <p:cNvPr id="483" name="Picture 4" descr=""/>
          <p:cNvPicPr/>
          <p:nvPr/>
        </p:nvPicPr>
        <p:blipFill>
          <a:blip r:embed="rId1"/>
          <a:stretch/>
        </p:blipFill>
        <p:spPr>
          <a:xfrm>
            <a:off x="7611120" y="333720"/>
            <a:ext cx="1369080" cy="1848240"/>
          </a:xfrm>
          <a:prstGeom prst="rect">
            <a:avLst/>
          </a:prstGeom>
          <a:ln>
            <a:noFill/>
          </a:ln>
        </p:spPr>
      </p:pic>
      <p:sp>
        <p:nvSpPr>
          <p:cNvPr id="484" name="CustomShape 3"/>
          <p:cNvSpPr/>
          <p:nvPr/>
        </p:nvSpPr>
        <p:spPr>
          <a:xfrm>
            <a:off x="5940000" y="2492280"/>
            <a:ext cx="2664000" cy="2224800"/>
          </a:xfrm>
          <a:prstGeom prst="rect">
            <a:avLst/>
          </a:prstGeom>
          <a:noFill/>
          <a:ln>
            <a:solidFill>
              <a:schemeClr val="accent1"/>
            </a:solidFill>
          </a:ln>
        </p:spPr>
        <p:style>
          <a:lnRef idx="0"/>
          <a:fillRef idx="0"/>
          <a:effectRef idx="0"/>
          <a:fontRef idx="minor"/>
        </p:style>
        <p:txBody>
          <a:bodyPr lIns="90000" rIns="90000" tIns="45000" bIns="45000"/>
          <a:p>
            <a:pPr>
              <a:lnSpc>
                <a:spcPct val="100000"/>
              </a:lnSpc>
            </a:pPr>
            <a:r>
              <a:rPr b="0" lang="en-CA" sz="2000" spc="-1" strike="noStrike">
                <a:solidFill>
                  <a:srgbClr val="000000"/>
                </a:solidFill>
                <a:uFill>
                  <a:solidFill>
                    <a:srgbClr val="ffffff"/>
                  </a:solidFill>
                </a:uFill>
                <a:latin typeface="Calibri"/>
              </a:rPr>
              <a:t>Code(s) X Code(s)</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Code(s) X Attributes</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Code(s) X Cases</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Codes(s) X Files</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a:t>
            </a:r>
            <a:endParaRPr b="0" lang="en-CA" sz="2000" spc="-1" strike="noStrike">
              <a:solidFill>
                <a:srgbClr val="000000"/>
              </a:solidFill>
              <a:uFill>
                <a:solidFill>
                  <a:srgbClr val="ffffff"/>
                </a:solidFill>
              </a:uFill>
              <a:latin typeface="Arial"/>
            </a:endParaRPr>
          </a:p>
          <a:p>
            <a:pPr>
              <a:lnSpc>
                <a:spcPct val="100000"/>
              </a:lnSpc>
            </a:pPr>
            <a:r>
              <a:rPr b="0" lang="en-CA" sz="2000" spc="-1" strike="noStrike">
                <a:solidFill>
                  <a:srgbClr val="000000"/>
                </a:solidFill>
                <a:uFill>
                  <a:solidFill>
                    <a:srgbClr val="ffffff"/>
                  </a:solidFill>
                </a:uFill>
                <a:latin typeface="Calibri"/>
              </a:rPr>
              <a:t>…</a:t>
            </a:r>
            <a:endParaRPr b="0" lang="en-CA" sz="2000" spc="-1" strike="noStrike">
              <a:solidFill>
                <a:srgbClr val="000000"/>
              </a:solidFill>
              <a:uFill>
                <a:solidFill>
                  <a:srgbClr val="ffffff"/>
                </a:solidFill>
              </a:uFill>
              <a:latin typeface="Arial"/>
            </a:endParaRPr>
          </a:p>
        </p:txBody>
      </p:sp>
    </p:spTree>
  </p:cSld>
  <p:timing>
    <p:tnLst>
      <p:par>
        <p:cTn id="403" dur="indefinite" restart="never" nodeType="tmRoot">
          <p:childTnLst>
            <p:seq>
              <p:cTn id="404"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5" name="TextShape 1"/>
          <p:cNvSpPr txBox="1"/>
          <p:nvPr/>
        </p:nvSpPr>
        <p:spPr>
          <a:xfrm>
            <a:off x="457200" y="274680"/>
            <a:ext cx="8229240" cy="1142640"/>
          </a:xfrm>
          <a:prstGeom prst="rect">
            <a:avLst/>
          </a:prstGeom>
          <a:noFill/>
          <a:ln>
            <a:noFill/>
          </a:ln>
        </p:spPr>
        <p:txBody>
          <a:bodyPr lIns="90000" rIns="90000" tIns="45000" bIns="45000"/>
          <a:p>
            <a:endParaRPr b="0" lang="es-CL" sz="1800" spc="-1" strike="noStrike">
              <a:solidFill>
                <a:srgbClr val="000000"/>
              </a:solidFill>
              <a:uFill>
                <a:solidFill>
                  <a:srgbClr val="ffffff"/>
                </a:solidFill>
              </a:uFill>
              <a:latin typeface="Calibri"/>
            </a:endParaRPr>
          </a:p>
        </p:txBody>
      </p:sp>
      <p:sp>
        <p:nvSpPr>
          <p:cNvPr id="486" name="TextShape 2"/>
          <p:cNvSpPr txBox="1"/>
          <p:nvPr/>
        </p:nvSpPr>
        <p:spPr>
          <a:xfrm>
            <a:off x="457200" y="2188080"/>
            <a:ext cx="8229240" cy="4525560"/>
          </a:xfrm>
          <a:prstGeom prst="rect">
            <a:avLst/>
          </a:prstGeom>
          <a:noFill/>
          <a:ln>
            <a:noFill/>
          </a:ln>
        </p:spPr>
        <p:txBody>
          <a:bodyPr lIns="90000" rIns="90000" tIns="45000" bIns="45000"/>
          <a:p>
            <a:endParaRPr b="0" lang="es-CL" sz="3200" spc="-1" strike="noStrike">
              <a:solidFill>
                <a:srgbClr val="000000"/>
              </a:solidFill>
              <a:uFill>
                <a:solidFill>
                  <a:srgbClr val="ffffff"/>
                </a:solidFill>
              </a:uFill>
              <a:latin typeface="Calibri"/>
            </a:endParaRPr>
          </a:p>
        </p:txBody>
      </p:sp>
      <p:pic>
        <p:nvPicPr>
          <p:cNvPr id="487" name="Picture 4" descr=""/>
          <p:cNvPicPr/>
          <p:nvPr/>
        </p:nvPicPr>
        <p:blipFill>
          <a:blip r:embed="rId1"/>
          <a:stretch/>
        </p:blipFill>
        <p:spPr>
          <a:xfrm>
            <a:off x="15480" y="144000"/>
            <a:ext cx="9236520" cy="6723720"/>
          </a:xfrm>
          <a:prstGeom prst="rect">
            <a:avLst/>
          </a:prstGeom>
          <a:ln>
            <a:noFill/>
          </a:ln>
        </p:spPr>
      </p:pic>
    </p:spTree>
  </p:cSld>
  <p:timing>
    <p:tnLst>
      <p:par>
        <p:cTn id="405" dur="indefinite" restart="never" nodeType="tmRoot">
          <p:childTnLst>
            <p:seq>
              <p:cTn id="406"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8" name="TextShape 1"/>
          <p:cNvSpPr txBox="1"/>
          <p:nvPr/>
        </p:nvSpPr>
        <p:spPr>
          <a:xfrm>
            <a:off x="457200" y="274680"/>
            <a:ext cx="8229240" cy="1142640"/>
          </a:xfrm>
          <a:prstGeom prst="rect">
            <a:avLst/>
          </a:prstGeom>
          <a:noFill/>
          <a:ln>
            <a:noFill/>
          </a:ln>
        </p:spPr>
        <p:txBody>
          <a:bodyPr lIns="90000" rIns="90000" tIns="45000" bIns="45000"/>
          <a:p>
            <a:endParaRPr b="0" lang="es-CL" sz="1800" spc="-1" strike="noStrike">
              <a:solidFill>
                <a:srgbClr val="000000"/>
              </a:solidFill>
              <a:uFill>
                <a:solidFill>
                  <a:srgbClr val="ffffff"/>
                </a:solidFill>
              </a:uFill>
              <a:latin typeface="Calibri"/>
            </a:endParaRPr>
          </a:p>
        </p:txBody>
      </p:sp>
      <p:sp>
        <p:nvSpPr>
          <p:cNvPr id="489" name="TextShape 2"/>
          <p:cNvSpPr txBox="1"/>
          <p:nvPr/>
        </p:nvSpPr>
        <p:spPr>
          <a:xfrm>
            <a:off x="457200" y="2188080"/>
            <a:ext cx="8229240" cy="4525560"/>
          </a:xfrm>
          <a:prstGeom prst="rect">
            <a:avLst/>
          </a:prstGeom>
          <a:noFill/>
          <a:ln>
            <a:noFill/>
          </a:ln>
        </p:spPr>
        <p:txBody>
          <a:bodyPr lIns="90000" rIns="90000" tIns="45000" bIns="45000"/>
          <a:p>
            <a:endParaRPr b="0" lang="es-CL" sz="3200" spc="-1" strike="noStrike">
              <a:solidFill>
                <a:srgbClr val="000000"/>
              </a:solidFill>
              <a:uFill>
                <a:solidFill>
                  <a:srgbClr val="ffffff"/>
                </a:solidFill>
              </a:uFill>
              <a:latin typeface="Calibri"/>
            </a:endParaRPr>
          </a:p>
        </p:txBody>
      </p:sp>
      <p:pic>
        <p:nvPicPr>
          <p:cNvPr id="490" name="Picture 3" descr=""/>
          <p:cNvPicPr/>
          <p:nvPr/>
        </p:nvPicPr>
        <p:blipFill>
          <a:blip r:embed="rId1"/>
          <a:stretch/>
        </p:blipFill>
        <p:spPr>
          <a:xfrm>
            <a:off x="5040" y="235080"/>
            <a:ext cx="9143640" cy="1298520"/>
          </a:xfrm>
          <a:prstGeom prst="rect">
            <a:avLst/>
          </a:prstGeom>
          <a:ln>
            <a:noFill/>
          </a:ln>
        </p:spPr>
      </p:pic>
      <p:pic>
        <p:nvPicPr>
          <p:cNvPr id="491" name="Picture 4" descr=""/>
          <p:cNvPicPr/>
          <p:nvPr/>
        </p:nvPicPr>
        <p:blipFill>
          <a:blip r:embed="rId2"/>
          <a:stretch/>
        </p:blipFill>
        <p:spPr>
          <a:xfrm>
            <a:off x="10080" y="2197080"/>
            <a:ext cx="9143640" cy="4552200"/>
          </a:xfrm>
          <a:prstGeom prst="rect">
            <a:avLst/>
          </a:prstGeom>
          <a:ln>
            <a:noFill/>
          </a:ln>
        </p:spPr>
      </p:pic>
    </p:spTree>
  </p:cSld>
  <p:timing>
    <p:tnLst>
      <p:par>
        <p:cTn id="407" dur="indefinite" restart="never" nodeType="tmRoot">
          <p:childTnLst>
            <p:seq>
              <p:cTn id="408"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2"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6</a:t>
            </a:r>
            <a:endParaRPr b="0" lang="es-CL" sz="4400" spc="-1" strike="noStrike">
              <a:solidFill>
                <a:srgbClr val="000000"/>
              </a:solidFill>
              <a:uFill>
                <a:solidFill>
                  <a:srgbClr val="ffffff"/>
                </a:solidFill>
              </a:uFill>
              <a:latin typeface="Calibri"/>
            </a:endParaRPr>
          </a:p>
        </p:txBody>
      </p:sp>
      <p:sp>
        <p:nvSpPr>
          <p:cNvPr id="493" name="TextShape 2"/>
          <p:cNvSpPr txBox="1"/>
          <p:nvPr/>
        </p:nvSpPr>
        <p:spPr>
          <a:xfrm>
            <a:off x="228600" y="1556640"/>
            <a:ext cx="86864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Close NVIVO and re-open it.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Create a Sample Project.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Run Matrix queries</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What findings did you find?</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p:txBody>
      </p:sp>
    </p:spTree>
  </p:cSld>
  <p:timing>
    <p:tnLst>
      <p:par>
        <p:cTn id="409" dur="indefinite" restart="never" nodeType="tmRoot">
          <p:childTnLst>
            <p:seq>
              <p:cTn id="410"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4" name="TextShape 1"/>
          <p:cNvSpPr txBox="1"/>
          <p:nvPr/>
        </p:nvSpPr>
        <p:spPr>
          <a:xfrm>
            <a:off x="433800" y="476640"/>
            <a:ext cx="8229240" cy="77760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Crosstab queries</a:t>
            </a:r>
            <a:endParaRPr b="0" lang="es-CL" sz="4400" spc="-1" strike="noStrike">
              <a:solidFill>
                <a:srgbClr val="000000"/>
              </a:solidFill>
              <a:uFill>
                <a:solidFill>
                  <a:srgbClr val="ffffff"/>
                </a:solidFill>
              </a:uFill>
              <a:latin typeface="Calibri"/>
            </a:endParaRPr>
          </a:p>
        </p:txBody>
      </p:sp>
      <p:sp>
        <p:nvSpPr>
          <p:cNvPr id="495" name="TextShape 2"/>
          <p:cNvSpPr txBox="1"/>
          <p:nvPr/>
        </p:nvSpPr>
        <p:spPr>
          <a:xfrm>
            <a:off x="459720" y="1556640"/>
            <a:ext cx="4399920" cy="4032000"/>
          </a:xfrm>
          <a:prstGeom prst="rect">
            <a:avLst/>
          </a:prstGeom>
          <a:noFill/>
          <a:ln>
            <a:noFill/>
          </a:ln>
        </p:spPr>
        <p:txBody>
          <a:bodyPr lIns="90000" rIns="90000" tIns="45000" bIns="45000"/>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Adds a 2</a:t>
            </a:r>
            <a:r>
              <a:rPr b="0" lang="es-CL" sz="1800" spc="-1" strike="noStrike" baseline="30000">
                <a:solidFill>
                  <a:srgbClr val="000000"/>
                </a:solidFill>
                <a:uFill>
                  <a:solidFill>
                    <a:srgbClr val="ffffff"/>
                  </a:solidFill>
                </a:uFill>
                <a:latin typeface="Calibri"/>
                <a:ea typeface="ＭＳ Ｐゴシック"/>
              </a:rPr>
              <a:t>nd</a:t>
            </a:r>
            <a:r>
              <a:rPr b="0" lang="es-CL" sz="1800" spc="-1" strike="noStrike">
                <a:solidFill>
                  <a:srgbClr val="000000"/>
                </a:solidFill>
                <a:uFill>
                  <a:solidFill>
                    <a:srgbClr val="ffffff"/>
                  </a:solidFill>
                </a:uFill>
                <a:latin typeface="Calibri"/>
                <a:ea typeface="ＭＳ Ｐゴシック"/>
              </a:rPr>
              <a:t> layer (</a:t>
            </a:r>
            <a:r>
              <a:rPr b="1" i="1" lang="es-CL" sz="1800" spc="-1" strike="noStrike" u="sng">
                <a:solidFill>
                  <a:srgbClr val="ff0000"/>
                </a:solidFill>
                <a:uFill>
                  <a:solidFill>
                    <a:srgbClr val="ffffff"/>
                  </a:solidFill>
                </a:uFill>
                <a:latin typeface="Calibri"/>
                <a:ea typeface="ＭＳ Ｐゴシック"/>
              </a:rPr>
              <a:t>attribute</a:t>
            </a:r>
            <a:r>
              <a:rPr b="0" lang="es-CL" sz="1800" spc="-1" strike="noStrike">
                <a:solidFill>
                  <a:srgbClr val="000000"/>
                </a:solidFill>
                <a:uFill>
                  <a:solidFill>
                    <a:srgbClr val="ffffff"/>
                  </a:solidFill>
                </a:uFill>
                <a:latin typeface="Calibri"/>
                <a:ea typeface="ＭＳ Ｐゴシック"/>
              </a:rPr>
              <a:t> within an </a:t>
            </a:r>
            <a:r>
              <a:rPr b="1" i="1" lang="es-CL" sz="1800" spc="-1" strike="noStrike" u="sng">
                <a:solidFill>
                  <a:srgbClr val="00b0f0"/>
                </a:solidFill>
                <a:uFill>
                  <a:solidFill>
                    <a:srgbClr val="ffffff"/>
                  </a:solidFill>
                </a:uFill>
                <a:latin typeface="Calibri"/>
                <a:ea typeface="ＭＳ Ｐゴシック"/>
              </a:rPr>
              <a:t>attribute</a:t>
            </a:r>
            <a:r>
              <a:rPr b="0" lang="es-CL" sz="1800" spc="-1" strike="noStrike">
                <a:solidFill>
                  <a:srgbClr val="000000"/>
                </a:solidFill>
                <a:uFill>
                  <a:solidFill>
                    <a:srgbClr val="ffffff"/>
                  </a:solidFill>
                </a:uFill>
                <a:latin typeface="Calibri"/>
                <a:ea typeface="ＭＳ Ｐゴシック"/>
              </a:rPr>
              <a:t>)</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Quicker and friendlier</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For example: </a:t>
            </a:r>
            <a:endParaRPr b="0" lang="es-CL" sz="1800" spc="-1" strike="noStrike">
              <a:solidFill>
                <a:srgbClr val="000000"/>
              </a:solidFill>
              <a:uFill>
                <a:solidFill>
                  <a:srgbClr val="ffffff"/>
                </a:solidFill>
              </a:uFill>
              <a:latin typeface="Calibri"/>
            </a:endParaRPr>
          </a:p>
          <a:p>
            <a:pPr marL="343080" indent="-34272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Check how coding is distributed across the cases, or different types of cases in your project</a:t>
            </a:r>
            <a:endParaRPr b="0" lang="es-CL" sz="1800" spc="-1" strike="noStrike">
              <a:solidFill>
                <a:srgbClr val="000000"/>
              </a:solidFill>
              <a:uFill>
                <a:solidFill>
                  <a:srgbClr val="ffffff"/>
                </a:solidFill>
              </a:uFill>
              <a:latin typeface="Calibri"/>
            </a:endParaRPr>
          </a:p>
          <a:p>
            <a:pPr lvl="1" marL="743040" indent="-28548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Check </a:t>
            </a:r>
            <a:r>
              <a:rPr b="0" lang="es-CL" sz="1800" spc="-1" strike="noStrike" u="sng">
                <a:solidFill>
                  <a:srgbClr val="000000"/>
                </a:solidFill>
                <a:uFill>
                  <a:solidFill>
                    <a:srgbClr val="ffffff"/>
                  </a:solidFill>
                </a:uFill>
                <a:latin typeface="Calibri"/>
                <a:ea typeface="ＭＳ Ｐゴシック"/>
              </a:rPr>
              <a:t>how often</a:t>
            </a:r>
            <a:r>
              <a:rPr b="0" lang="es-CL" sz="1800" spc="-1" strike="noStrike">
                <a:solidFill>
                  <a:srgbClr val="000000"/>
                </a:solidFill>
                <a:uFill>
                  <a:solidFill>
                    <a:srgbClr val="ffffff"/>
                  </a:solidFill>
                </a:uFill>
                <a:latin typeface="Calibri"/>
                <a:ea typeface="ＭＳ Ｐゴシック"/>
              </a:rPr>
              <a:t> </a:t>
            </a:r>
            <a:r>
              <a:rPr b="1" i="1" lang="es-CL" sz="1800" spc="-1" strike="noStrike" u="sng">
                <a:solidFill>
                  <a:srgbClr val="ff0000"/>
                </a:solidFill>
                <a:uFill>
                  <a:solidFill>
                    <a:srgbClr val="ffffff"/>
                  </a:solidFill>
                </a:uFill>
                <a:latin typeface="Calibri"/>
                <a:ea typeface="ＭＳ Ｐゴシック"/>
              </a:rPr>
              <a:t>female and male </a:t>
            </a:r>
            <a:r>
              <a:rPr b="0" lang="es-CL" sz="1800" spc="-1" strike="noStrike">
                <a:solidFill>
                  <a:srgbClr val="000000"/>
                </a:solidFill>
                <a:uFill>
                  <a:solidFill>
                    <a:srgbClr val="ffffff"/>
                  </a:solidFill>
                </a:uFill>
                <a:latin typeface="Calibri"/>
                <a:ea typeface="ＭＳ Ｐゴシック"/>
              </a:rPr>
              <a:t>interview respondents </a:t>
            </a:r>
            <a:r>
              <a:rPr b="1" i="1" lang="es-CL" sz="1800" spc="-1" strike="noStrike" u="sng">
                <a:solidFill>
                  <a:srgbClr val="00b0f0"/>
                </a:solidFill>
                <a:uFill>
                  <a:solidFill>
                    <a:srgbClr val="ffffff"/>
                  </a:solidFill>
                </a:uFill>
                <a:latin typeface="Calibri"/>
                <a:ea typeface="ＭＳ Ｐゴシック"/>
              </a:rPr>
              <a:t>with different educational levels</a:t>
            </a:r>
            <a:r>
              <a:rPr b="1" i="1" lang="es-CL" sz="1800" spc="-1" strike="noStrike">
                <a:solidFill>
                  <a:srgbClr val="00b0f0"/>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refer to a particular topic or issue </a:t>
            </a:r>
            <a:r>
              <a:rPr b="1" i="1" lang="es-CL" sz="1800" spc="-1" strike="noStrike" u="sng">
                <a:solidFill>
                  <a:srgbClr val="00b050"/>
                </a:solidFill>
                <a:uFill>
                  <a:solidFill>
                    <a:srgbClr val="ffffff"/>
                  </a:solidFill>
                </a:uFill>
                <a:latin typeface="Calibri"/>
                <a:ea typeface="ＭＳ Ｐゴシック"/>
              </a:rPr>
              <a:t>(node/s)</a:t>
            </a:r>
            <a:r>
              <a:rPr b="0" lang="es-CL" sz="1800" spc="-1" strike="noStrike">
                <a:solidFill>
                  <a:srgbClr val="000000"/>
                </a:solidFill>
                <a:uFill>
                  <a:solidFill>
                    <a:srgbClr val="ffffff"/>
                  </a:solidFill>
                </a:uFill>
                <a:latin typeface="Calibri"/>
                <a:ea typeface="ＭＳ Ｐゴシック"/>
              </a:rPr>
              <a:t>.</a:t>
            </a:r>
            <a:endParaRPr b="0" lang="es-CL" sz="1800" spc="-1" strike="noStrike">
              <a:solidFill>
                <a:srgbClr val="000000"/>
              </a:solidFill>
              <a:uFill>
                <a:solidFill>
                  <a:srgbClr val="ffffff"/>
                </a:solidFill>
              </a:uFill>
              <a:latin typeface="Calibri"/>
            </a:endParaRPr>
          </a:p>
          <a:p>
            <a:pPr>
              <a:lnSpc>
                <a:spcPct val="100000"/>
              </a:lnSpc>
              <a:spcBef>
                <a:spcPts val="360"/>
              </a:spcBef>
            </a:pPr>
            <a:endParaRPr b="0" lang="es-CL" sz="1800" spc="-1" strike="noStrike">
              <a:solidFill>
                <a:srgbClr val="000000"/>
              </a:solidFill>
              <a:uFill>
                <a:solidFill>
                  <a:srgbClr val="ffffff"/>
                </a:solidFill>
              </a:uFill>
              <a:latin typeface="Calibri"/>
            </a:endParaRPr>
          </a:p>
        </p:txBody>
      </p:sp>
      <p:pic>
        <p:nvPicPr>
          <p:cNvPr id="496" name="Picture 5" descr=""/>
          <p:cNvPicPr/>
          <p:nvPr/>
        </p:nvPicPr>
        <p:blipFill>
          <a:blip r:embed="rId1"/>
          <a:srcRect l="0" t="8722" r="0" b="0"/>
          <a:stretch/>
        </p:blipFill>
        <p:spPr>
          <a:xfrm>
            <a:off x="7230960" y="525960"/>
            <a:ext cx="1652400" cy="1750680"/>
          </a:xfrm>
          <a:prstGeom prst="rect">
            <a:avLst/>
          </a:prstGeom>
          <a:ln>
            <a:noFill/>
          </a:ln>
        </p:spPr>
      </p:pic>
      <p:sp>
        <p:nvSpPr>
          <p:cNvPr id="497" name="CustomShape 3"/>
          <p:cNvSpPr/>
          <p:nvPr/>
        </p:nvSpPr>
        <p:spPr>
          <a:xfrm>
            <a:off x="4825440" y="3388320"/>
            <a:ext cx="2808000" cy="364680"/>
          </a:xfrm>
          <a:prstGeom prst="rect">
            <a:avLst/>
          </a:prstGeom>
          <a:noFill/>
          <a:ln>
            <a:noFill/>
          </a:ln>
        </p:spPr>
        <p:style>
          <a:lnRef idx="0"/>
          <a:fillRef idx="0"/>
          <a:effectRef idx="0"/>
          <a:fontRef idx="minor"/>
        </p:style>
        <p:txBody>
          <a:bodyPr lIns="90000" rIns="90000" tIns="45000" bIns="45000"/>
          <a:p>
            <a:pPr>
              <a:lnSpc>
                <a:spcPct val="100000"/>
              </a:lnSpc>
            </a:pPr>
            <a:r>
              <a:rPr b="1" i="1" lang="en-CA" sz="1800" spc="-1" strike="noStrike" u="sng">
                <a:solidFill>
                  <a:srgbClr val="ff0000"/>
                </a:solidFill>
                <a:uFill>
                  <a:solidFill>
                    <a:srgbClr val="ffffff"/>
                  </a:solidFill>
                </a:uFill>
                <a:latin typeface="Calibri"/>
              </a:rPr>
              <a:t>(sub attribute=gender)</a:t>
            </a:r>
            <a:endParaRPr b="0" lang="en-CA" sz="1800" spc="-1" strike="noStrike">
              <a:solidFill>
                <a:srgbClr val="000000"/>
              </a:solidFill>
              <a:uFill>
                <a:solidFill>
                  <a:srgbClr val="ffffff"/>
                </a:solidFill>
              </a:uFill>
              <a:latin typeface="Arial"/>
            </a:endParaRPr>
          </a:p>
        </p:txBody>
      </p:sp>
      <p:sp>
        <p:nvSpPr>
          <p:cNvPr id="498" name="CustomShape 4"/>
          <p:cNvSpPr/>
          <p:nvPr/>
        </p:nvSpPr>
        <p:spPr>
          <a:xfrm>
            <a:off x="4893120" y="4222800"/>
            <a:ext cx="3206880" cy="639000"/>
          </a:xfrm>
          <a:prstGeom prst="rect">
            <a:avLst/>
          </a:prstGeom>
          <a:noFill/>
          <a:ln>
            <a:noFill/>
          </a:ln>
        </p:spPr>
        <p:style>
          <a:lnRef idx="0"/>
          <a:fillRef idx="0"/>
          <a:effectRef idx="0"/>
          <a:fontRef idx="minor"/>
        </p:style>
        <p:txBody>
          <a:bodyPr lIns="90000" rIns="90000" tIns="45000" bIns="45000"/>
          <a:p>
            <a:pPr>
              <a:lnSpc>
                <a:spcPct val="100000"/>
              </a:lnSpc>
            </a:pPr>
            <a:r>
              <a:rPr b="1" i="1" lang="en-CA" sz="1800" spc="-1" strike="noStrike" u="sng">
                <a:solidFill>
                  <a:srgbClr val="00b0f0"/>
                </a:solidFill>
                <a:uFill>
                  <a:solidFill>
                    <a:srgbClr val="ffffff"/>
                  </a:solidFill>
                </a:uFill>
                <a:latin typeface="Calibri"/>
              </a:rPr>
              <a:t>(main attribute=educational level)</a:t>
            </a:r>
            <a:endParaRPr b="0" lang="en-CA" sz="1800" spc="-1" strike="noStrike">
              <a:solidFill>
                <a:srgbClr val="000000"/>
              </a:solidFill>
              <a:uFill>
                <a:solidFill>
                  <a:srgbClr val="ffffff"/>
                </a:solidFill>
              </a:uFill>
              <a:latin typeface="Arial"/>
            </a:endParaRPr>
          </a:p>
        </p:txBody>
      </p:sp>
      <p:sp>
        <p:nvSpPr>
          <p:cNvPr id="499" name="CustomShape 5"/>
          <p:cNvSpPr/>
          <p:nvPr/>
        </p:nvSpPr>
        <p:spPr>
          <a:xfrm flipH="1">
            <a:off x="4338720" y="3573000"/>
            <a:ext cx="466560" cy="1749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00" name="CustomShape 6"/>
          <p:cNvSpPr/>
          <p:nvPr/>
        </p:nvSpPr>
        <p:spPr>
          <a:xfrm flipH="1" flipV="1">
            <a:off x="4315320" y="4343400"/>
            <a:ext cx="544320" cy="1422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Tree>
  </p:cSld>
  <p:timing>
    <p:tnLst>
      <p:par>
        <p:cTn id="411" dur="indefinite" restart="never" nodeType="tmRoot">
          <p:childTnLst>
            <p:seq>
              <p:cTn id="412"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1"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7</a:t>
            </a:r>
            <a:endParaRPr b="0" lang="es-CL" sz="4400" spc="-1" strike="noStrike">
              <a:solidFill>
                <a:srgbClr val="000000"/>
              </a:solidFill>
              <a:uFill>
                <a:solidFill>
                  <a:srgbClr val="ffffff"/>
                </a:solidFill>
              </a:uFill>
              <a:latin typeface="Calibri"/>
            </a:endParaRPr>
          </a:p>
        </p:txBody>
      </p:sp>
      <p:sp>
        <p:nvSpPr>
          <p:cNvPr id="502" name="TextShape 2"/>
          <p:cNvSpPr txBox="1"/>
          <p:nvPr/>
        </p:nvSpPr>
        <p:spPr>
          <a:xfrm>
            <a:off x="228600" y="1556640"/>
            <a:ext cx="86864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In the Sample Project:</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Run Cross-tab queries</a:t>
            </a:r>
            <a:endParaRPr b="0" lang="es-CL"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What results did you find?</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p:txBody>
      </p:sp>
    </p:spTree>
  </p:cSld>
  <p:timing>
    <p:tnLst>
      <p:par>
        <p:cTn id="413" dur="indefinite" restart="never" nodeType="tmRoot">
          <p:childTnLst>
            <p:seq>
              <p:cTn id="414"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Learning Objectives</a:t>
            </a:r>
            <a:endParaRPr b="0" lang="es-CL" sz="4400" spc="-1" strike="noStrike">
              <a:solidFill>
                <a:srgbClr val="000000"/>
              </a:solidFill>
              <a:uFill>
                <a:solidFill>
                  <a:srgbClr val="ffffff"/>
                </a:solidFill>
              </a:uFill>
              <a:latin typeface="Calibri"/>
            </a:endParaRPr>
          </a:p>
        </p:txBody>
      </p:sp>
      <p:sp>
        <p:nvSpPr>
          <p:cNvPr id="257" name="TextShape 2"/>
          <p:cNvSpPr txBox="1"/>
          <p:nvPr/>
        </p:nvSpPr>
        <p:spPr>
          <a:xfrm>
            <a:off x="427680" y="1484640"/>
            <a:ext cx="8229240" cy="4525560"/>
          </a:xfrm>
          <a:prstGeom prst="rect">
            <a:avLst/>
          </a:prstGeom>
          <a:noFill/>
          <a:ln>
            <a:noFill/>
          </a:ln>
        </p:spPr>
        <p:txBody>
          <a:bodyPr lIns="90000" rIns="90000" tIns="45000" bIns="45000"/>
          <a:p>
            <a:pPr>
              <a:lnSpc>
                <a:spcPct val="100000"/>
              </a:lnSpc>
              <a:spcBef>
                <a:spcPts val="479"/>
              </a:spcBef>
            </a:pPr>
            <a:r>
              <a:rPr b="0" lang="es-CL" sz="2400" spc="-1" strike="noStrike">
                <a:solidFill>
                  <a:srgbClr val="000000"/>
                </a:solidFill>
                <a:uFill>
                  <a:solidFill>
                    <a:srgbClr val="ffffff"/>
                  </a:solidFill>
                </a:uFill>
                <a:latin typeface="Calibri"/>
                <a:ea typeface="ＭＳ Ｐゴシック"/>
              </a:rPr>
              <a:t>By the end of this session, </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You will be able to import files</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Save and backup your project</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Create annotations and memos</a:t>
            </a:r>
            <a:endParaRPr b="0" lang="es-CL" sz="2400" spc="-1" strike="noStrike">
              <a:solidFill>
                <a:srgbClr val="000000"/>
              </a:solidFill>
              <a:uFill>
                <a:solidFill>
                  <a:srgbClr val="ffffff"/>
                </a:solidFill>
              </a:uFill>
              <a:latin typeface="Calibri"/>
            </a:endParaRPr>
          </a:p>
          <a:p>
            <a:pPr marL="343080" indent="-342720">
              <a:lnSpc>
                <a:spcPct val="100000"/>
              </a:lnSpc>
              <a:spcBef>
                <a:spcPts val="479"/>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Code your data into nodes (parents and children nodes) </a:t>
            </a:r>
            <a:endParaRPr b="0" lang="es-CL" sz="24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2400" spc="-1" strike="noStrike">
                <a:solidFill>
                  <a:srgbClr val="000000"/>
                </a:solidFill>
                <a:uFill>
                  <a:solidFill>
                    <a:srgbClr val="ffffff"/>
                  </a:solidFill>
                </a:uFill>
                <a:latin typeface="Calibri"/>
                <a:ea typeface="ＭＳ Ｐゴシック"/>
              </a:rPr>
              <a:t>Run basic queries</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r>
              <a:rPr b="0" lang="es-CL" sz="3200" spc="-1" strike="noStrike">
                <a:solidFill>
                  <a:srgbClr val="000000"/>
                </a:solidFill>
                <a:uFill>
                  <a:solidFill>
                    <a:srgbClr val="ffffff"/>
                  </a:solidFill>
                </a:uFill>
                <a:latin typeface="Calibri"/>
                <a:ea typeface="ＭＳ Ｐゴシック"/>
              </a:rPr>
              <a:t>	</a:t>
            </a:r>
            <a:endParaRPr b="0" lang="es-CL" sz="3200" spc="-1" strike="noStrike">
              <a:solidFill>
                <a:srgbClr val="000000"/>
              </a:solidFill>
              <a:uFill>
                <a:solidFill>
                  <a:srgbClr val="ffffff"/>
                </a:solidFill>
              </a:uFill>
              <a:latin typeface="Calibri"/>
            </a:endParaRPr>
          </a:p>
        </p:txBody>
      </p:sp>
      <p:pic>
        <p:nvPicPr>
          <p:cNvPr id="258" name="Picture 4" descr=""/>
          <p:cNvPicPr/>
          <p:nvPr/>
        </p:nvPicPr>
        <p:blipFill>
          <a:blip r:embed="rId1"/>
          <a:stretch/>
        </p:blipFill>
        <p:spPr>
          <a:xfrm>
            <a:off x="6948360" y="4581000"/>
            <a:ext cx="1904760" cy="10663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3" name="TextShape 1"/>
          <p:cNvSpPr txBox="1"/>
          <p:nvPr/>
        </p:nvSpPr>
        <p:spPr>
          <a:xfrm>
            <a:off x="1691640" y="260640"/>
            <a:ext cx="685080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Additional queries</a:t>
            </a:r>
            <a:endParaRPr b="0" lang="es-CL" sz="4400" spc="-1" strike="noStrike">
              <a:solidFill>
                <a:srgbClr val="000000"/>
              </a:solidFill>
              <a:uFill>
                <a:solidFill>
                  <a:srgbClr val="ffffff"/>
                </a:solidFill>
              </a:uFill>
              <a:latin typeface="Calibri"/>
            </a:endParaRPr>
          </a:p>
        </p:txBody>
      </p:sp>
      <p:sp>
        <p:nvSpPr>
          <p:cNvPr id="504" name="TextShape 2"/>
          <p:cNvSpPr txBox="1"/>
          <p:nvPr/>
        </p:nvSpPr>
        <p:spPr>
          <a:xfrm>
            <a:off x="539640" y="1772640"/>
            <a:ext cx="6624360" cy="3589560"/>
          </a:xfrm>
          <a:prstGeom prst="rect">
            <a:avLst/>
          </a:prstGeom>
          <a:noFill/>
          <a:ln>
            <a:noFill/>
          </a:ln>
        </p:spPr>
        <p:txBody>
          <a:bodyPr lIns="90000" rIns="90000" tIns="45000" bIns="45000">
            <a:normAutofit/>
          </a:bodyPr>
          <a:p>
            <a:pPr lvl="1" marL="743040" indent="-285480">
              <a:lnSpc>
                <a:spcPct val="100000"/>
              </a:lnSpc>
              <a:spcBef>
                <a:spcPts val="519"/>
              </a:spcBef>
              <a:spcAft>
                <a:spcPts val="1199"/>
              </a:spcAft>
              <a:buClr>
                <a:srgbClr val="000000"/>
              </a:buClr>
              <a:buFont typeface="Arial"/>
              <a:buChar char="–"/>
            </a:pPr>
            <a:r>
              <a:rPr b="0" lang="es-CL" sz="2600" spc="-1" strike="noStrike">
                <a:solidFill>
                  <a:srgbClr val="000000"/>
                </a:solidFill>
                <a:uFill>
                  <a:solidFill>
                    <a:srgbClr val="ffffff"/>
                  </a:solidFill>
                </a:uFill>
                <a:latin typeface="Calibri"/>
                <a:ea typeface="ＭＳ Ｐゴシック"/>
              </a:rPr>
              <a:t>Word frequency</a:t>
            </a:r>
            <a:endParaRPr b="0" lang="es-CL" sz="2600" spc="-1" strike="noStrike">
              <a:solidFill>
                <a:srgbClr val="000000"/>
              </a:solidFill>
              <a:uFill>
                <a:solidFill>
                  <a:srgbClr val="ffffff"/>
                </a:solidFill>
              </a:uFill>
              <a:latin typeface="Calibri"/>
            </a:endParaRPr>
          </a:p>
          <a:p>
            <a:pPr lvl="1" marL="743040" indent="-285480">
              <a:lnSpc>
                <a:spcPct val="100000"/>
              </a:lnSpc>
              <a:spcBef>
                <a:spcPts val="519"/>
              </a:spcBef>
              <a:spcAft>
                <a:spcPts val="1199"/>
              </a:spcAft>
              <a:buClr>
                <a:srgbClr val="000000"/>
              </a:buClr>
              <a:buFont typeface="Arial"/>
              <a:buChar char="–"/>
            </a:pPr>
            <a:r>
              <a:rPr b="0" lang="es-CL" sz="2600" spc="-1" strike="noStrike">
                <a:solidFill>
                  <a:srgbClr val="000000"/>
                </a:solidFill>
                <a:uFill>
                  <a:solidFill>
                    <a:srgbClr val="ffffff"/>
                  </a:solidFill>
                </a:uFill>
                <a:latin typeface="Calibri"/>
                <a:ea typeface="ＭＳ Ｐゴシック"/>
              </a:rPr>
              <a:t>Text search</a:t>
            </a:r>
            <a:endParaRPr b="0" lang="es-CL" sz="2600" spc="-1" strike="noStrike">
              <a:solidFill>
                <a:srgbClr val="000000"/>
              </a:solidFill>
              <a:uFill>
                <a:solidFill>
                  <a:srgbClr val="ffffff"/>
                </a:solidFill>
              </a:uFill>
              <a:latin typeface="Calibri"/>
            </a:endParaRPr>
          </a:p>
          <a:p>
            <a:pPr>
              <a:lnSpc>
                <a:spcPct val="100000"/>
              </a:lnSpc>
              <a:spcBef>
                <a:spcPts val="720"/>
              </a:spcBef>
              <a:spcAft>
                <a:spcPts val="1199"/>
              </a:spcAft>
            </a:pPr>
            <a:endParaRPr b="0" lang="es-CL" sz="2600" spc="-1" strike="noStrike">
              <a:solidFill>
                <a:srgbClr val="000000"/>
              </a:solidFill>
              <a:uFill>
                <a:solidFill>
                  <a:srgbClr val="ffffff"/>
                </a:solidFill>
              </a:uFill>
              <a:latin typeface="Calibri"/>
            </a:endParaRPr>
          </a:p>
          <a:p>
            <a:endParaRPr b="0" lang="es-CL" sz="2600" spc="-1" strike="noStrike">
              <a:solidFill>
                <a:srgbClr val="000000"/>
              </a:solidFill>
              <a:uFill>
                <a:solidFill>
                  <a:srgbClr val="ffffff"/>
                </a:solidFill>
              </a:uFill>
              <a:latin typeface="Calibri"/>
            </a:endParaRPr>
          </a:p>
          <a:p>
            <a:pPr>
              <a:lnSpc>
                <a:spcPct val="100000"/>
              </a:lnSpc>
              <a:spcBef>
                <a:spcPts val="720"/>
              </a:spcBef>
              <a:spcAft>
                <a:spcPts val="1199"/>
              </a:spcAft>
            </a:pPr>
            <a:endParaRPr b="0" lang="es-CL" sz="2600" spc="-1" strike="noStrike">
              <a:solidFill>
                <a:srgbClr val="000000"/>
              </a:solidFill>
              <a:uFill>
                <a:solidFill>
                  <a:srgbClr val="ffffff"/>
                </a:solidFill>
              </a:uFill>
              <a:latin typeface="Calibri"/>
            </a:endParaRPr>
          </a:p>
          <a:p>
            <a:endParaRPr b="0" lang="es-CL" sz="2600" spc="-1" strike="noStrike">
              <a:solidFill>
                <a:srgbClr val="000000"/>
              </a:solidFill>
              <a:uFill>
                <a:solidFill>
                  <a:srgbClr val="ffffff"/>
                </a:solidFill>
              </a:uFill>
              <a:latin typeface="Calibri"/>
            </a:endParaRPr>
          </a:p>
        </p:txBody>
      </p:sp>
      <p:sp>
        <p:nvSpPr>
          <p:cNvPr id="505" name="TextShape 3"/>
          <p:cNvSpPr txBox="1"/>
          <p:nvPr/>
        </p:nvSpPr>
        <p:spPr>
          <a:xfrm>
            <a:off x="0" y="6249960"/>
            <a:ext cx="1161720" cy="364680"/>
          </a:xfrm>
          <a:prstGeom prst="rect">
            <a:avLst/>
          </a:prstGeom>
          <a:noFill/>
          <a:ln>
            <a:noFill/>
          </a:ln>
        </p:spPr>
        <p:txBody>
          <a:bodyPr lIns="90000" rIns="90000" tIns="45000" bIns="45000"/>
          <a:p>
            <a:pPr>
              <a:lnSpc>
                <a:spcPct val="100000"/>
              </a:lnSpc>
            </a:pPr>
            <a:fld id="{1E9DAD88-4E16-46F6-A4D0-E37B7C713740}"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spTree>
  </p:cSld>
  <p:timing>
    <p:tnLst>
      <p:par>
        <p:cTn id="415" dur="indefinite" restart="never" nodeType="tmRoot">
          <p:childTnLst>
            <p:seq>
              <p:cTn id="416"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6" name="TextShape 1"/>
          <p:cNvSpPr txBox="1"/>
          <p:nvPr/>
        </p:nvSpPr>
        <p:spPr>
          <a:xfrm>
            <a:off x="484920" y="1773720"/>
            <a:ext cx="5452560" cy="2103480"/>
          </a:xfrm>
          <a:prstGeom prst="rect">
            <a:avLst/>
          </a:prstGeom>
          <a:noFill/>
          <a:ln>
            <a:noFill/>
          </a:ln>
        </p:spPr>
        <p:txBody>
          <a:bodyPr lIns="90000" rIns="90000" tIns="45000" bIns="45000"/>
          <a:p>
            <a:pPr marL="343080" indent="-342720">
              <a:lnSpc>
                <a:spcPct val="100000"/>
              </a:lnSpc>
              <a:spcBef>
                <a:spcPts val="439"/>
              </a:spcBef>
              <a:buClr>
                <a:srgbClr val="000000"/>
              </a:buClr>
              <a:buFont typeface="Arial"/>
              <a:buChar char="•"/>
            </a:pPr>
            <a:r>
              <a:rPr b="0" lang="es-CL" sz="2200" spc="-1" strike="noStrike">
                <a:solidFill>
                  <a:srgbClr val="000000"/>
                </a:solidFill>
                <a:uFill>
                  <a:solidFill>
                    <a:srgbClr val="ffffff"/>
                  </a:solidFill>
                </a:uFill>
                <a:latin typeface="Calibri"/>
                <a:ea typeface="ＭＳ Ｐゴシック"/>
              </a:rPr>
              <a:t>Ask </a:t>
            </a:r>
            <a:r>
              <a:rPr b="0" lang="es-CL" sz="2200" spc="-1" strike="noStrike" u="sng">
                <a:solidFill>
                  <a:srgbClr val="000000"/>
                </a:solidFill>
                <a:uFill>
                  <a:solidFill>
                    <a:srgbClr val="ffffff"/>
                  </a:solidFill>
                </a:uFill>
                <a:latin typeface="Calibri"/>
                <a:ea typeface="ＭＳ Ｐゴシック"/>
              </a:rPr>
              <a:t>any</a:t>
            </a:r>
            <a:r>
              <a:rPr b="0" lang="es-CL" sz="2200" spc="-1" strike="noStrike">
                <a:solidFill>
                  <a:srgbClr val="000000"/>
                </a:solidFill>
                <a:uFill>
                  <a:solidFill>
                    <a:srgbClr val="ffffff"/>
                  </a:solidFill>
                </a:uFill>
                <a:latin typeface="Calibri"/>
                <a:ea typeface="ＭＳ Ｐゴシック"/>
              </a:rPr>
              <a:t> question and immediately get references (no tables).</a:t>
            </a:r>
            <a:endParaRPr b="0" lang="es-CL" sz="2200" spc="-1" strike="noStrike">
              <a:solidFill>
                <a:srgbClr val="000000"/>
              </a:solidFill>
              <a:uFill>
                <a:solidFill>
                  <a:srgbClr val="ffffff"/>
                </a:solidFill>
              </a:uFill>
              <a:latin typeface="Calibri"/>
            </a:endParaRPr>
          </a:p>
          <a:p>
            <a:pPr lvl="1" marL="743040" indent="-285480">
              <a:lnSpc>
                <a:spcPct val="100000"/>
              </a:lnSpc>
              <a:spcBef>
                <a:spcPts val="360"/>
              </a:spcBef>
              <a:buClr>
                <a:srgbClr val="000000"/>
              </a:buClr>
              <a:buFont typeface="Arial"/>
              <a:buChar char="–"/>
            </a:pPr>
            <a:r>
              <a:rPr b="0" lang="es-CL" sz="1800" spc="-1" strike="noStrike">
                <a:solidFill>
                  <a:srgbClr val="000000"/>
                </a:solidFill>
                <a:uFill>
                  <a:solidFill>
                    <a:srgbClr val="ffffff"/>
                  </a:solidFill>
                </a:uFill>
                <a:latin typeface="Calibri"/>
                <a:ea typeface="ＭＳ Ｐゴシック"/>
              </a:rPr>
              <a:t>Get all the references of female participants </a:t>
            </a:r>
            <a:r>
              <a:rPr b="1" lang="es-CL" sz="1800" spc="-1" strike="noStrike" u="sng">
                <a:solidFill>
                  <a:srgbClr val="00b0f0"/>
                </a:solidFill>
                <a:uFill>
                  <a:solidFill>
                    <a:srgbClr val="ffffff"/>
                  </a:solidFill>
                </a:uFill>
                <a:latin typeface="Calibri"/>
                <a:ea typeface="ＭＳ Ｐゴシック"/>
              </a:rPr>
              <a:t>(</a:t>
            </a:r>
            <a:r>
              <a:rPr b="1" i="1" lang="es-CL" sz="1800" spc="-1" strike="noStrike" u="sng">
                <a:solidFill>
                  <a:srgbClr val="00b0f0"/>
                </a:solidFill>
                <a:uFill>
                  <a:solidFill>
                    <a:srgbClr val="ffffff"/>
                  </a:solidFill>
                </a:uFill>
                <a:latin typeface="Calibri"/>
                <a:ea typeface="ＭＳ Ｐゴシック"/>
              </a:rPr>
              <a:t>attribute/s=gender, value/s=female</a:t>
            </a:r>
            <a:r>
              <a:rPr b="1" lang="es-CL" sz="1800" spc="-1" strike="noStrike" u="sng">
                <a:solidFill>
                  <a:srgbClr val="00b0f0"/>
                </a:solidFill>
                <a:uFill>
                  <a:solidFill>
                    <a:srgbClr val="ffffff"/>
                  </a:solidFill>
                </a:uFill>
                <a:latin typeface="Calibri"/>
                <a:ea typeface="ＭＳ Ｐゴシック"/>
              </a:rPr>
              <a:t>) </a:t>
            </a:r>
            <a:r>
              <a:rPr b="0" lang="es-CL" sz="1800" spc="-1" strike="noStrike">
                <a:solidFill>
                  <a:srgbClr val="000000"/>
                </a:solidFill>
                <a:uFill>
                  <a:solidFill>
                    <a:srgbClr val="ffffff"/>
                  </a:solidFill>
                </a:uFill>
                <a:latin typeface="Calibri"/>
                <a:ea typeface="ＭＳ Ｐゴシック"/>
              </a:rPr>
              <a:t>that relate to a particular topic or issue (</a:t>
            </a:r>
            <a:r>
              <a:rPr b="1" i="1" lang="es-CL" sz="1800" spc="-1" strike="noStrike" u="sng">
                <a:solidFill>
                  <a:srgbClr val="ff0000"/>
                </a:solidFill>
                <a:uFill>
                  <a:solidFill>
                    <a:srgbClr val="ffffff"/>
                  </a:solidFill>
                </a:uFill>
                <a:latin typeface="Calibri"/>
                <a:ea typeface="ＭＳ Ｐゴシック"/>
              </a:rPr>
              <a:t>node/s</a:t>
            </a:r>
            <a:r>
              <a:rPr b="0" lang="es-CL" sz="1800" spc="-1" strike="noStrike">
                <a:solidFill>
                  <a:srgbClr val="000000"/>
                </a:solidFill>
                <a:uFill>
                  <a:solidFill>
                    <a:srgbClr val="ffffff"/>
                  </a:solidFill>
                </a:uFill>
                <a:latin typeface="Calibri"/>
                <a:ea typeface="ＭＳ Ｐゴシック"/>
              </a:rPr>
              <a:t>).</a:t>
            </a:r>
            <a:endParaRPr b="0" lang="es-CL" sz="1800" spc="-1" strike="noStrike">
              <a:solidFill>
                <a:srgbClr val="000000"/>
              </a:solidFill>
              <a:uFill>
                <a:solidFill>
                  <a:srgbClr val="ffffff"/>
                </a:solidFill>
              </a:uFill>
              <a:latin typeface="Calibri"/>
            </a:endParaRPr>
          </a:p>
          <a:p>
            <a:pPr marL="343080" indent="-342720">
              <a:lnSpc>
                <a:spcPct val="100000"/>
              </a:lnSpc>
              <a:spcBef>
                <a:spcPts val="439"/>
              </a:spcBef>
              <a:buClr>
                <a:srgbClr val="000000"/>
              </a:buClr>
              <a:buFont typeface="Arial"/>
              <a:buChar char="•"/>
            </a:pPr>
            <a:r>
              <a:rPr b="0" lang="es-CL" sz="2200" spc="-1" strike="noStrike">
                <a:solidFill>
                  <a:srgbClr val="000000"/>
                </a:solidFill>
                <a:uFill>
                  <a:solidFill>
                    <a:srgbClr val="ffffff"/>
                  </a:solidFill>
                </a:uFill>
                <a:latin typeface="Calibri"/>
                <a:ea typeface="ＭＳ Ｐゴシック"/>
              </a:rPr>
              <a:t>You can use more than one node or attribute or case…</a:t>
            </a:r>
            <a:endParaRPr b="0" lang="es-CL" sz="2200" spc="-1" strike="noStrike">
              <a:solidFill>
                <a:srgbClr val="000000"/>
              </a:solidFill>
              <a:uFill>
                <a:solidFill>
                  <a:srgbClr val="ffffff"/>
                </a:solidFill>
              </a:uFill>
              <a:latin typeface="Calibri"/>
            </a:endParaRPr>
          </a:p>
        </p:txBody>
      </p:sp>
      <p:sp>
        <p:nvSpPr>
          <p:cNvPr id="507" name="CustomShape 2"/>
          <p:cNvSpPr/>
          <p:nvPr/>
        </p:nvSpPr>
        <p:spPr>
          <a:xfrm>
            <a:off x="609480" y="426960"/>
            <a:ext cx="8229240" cy="1142640"/>
          </a:xfrm>
          <a:prstGeom prst="rect">
            <a:avLst/>
          </a:prstGeom>
          <a:noFill/>
          <a:ln>
            <a:noFill/>
          </a:ln>
        </p:spPr>
        <p:style>
          <a:lnRef idx="0"/>
          <a:fillRef idx="0"/>
          <a:effectRef idx="0"/>
          <a:fontRef idx="minor"/>
        </p:style>
        <p:txBody>
          <a:bodyPr lIns="90000" rIns="90000" tIns="45000" bIns="45000"/>
          <a:p>
            <a:pPr algn="ctr">
              <a:lnSpc>
                <a:spcPct val="100000"/>
              </a:lnSpc>
            </a:pPr>
            <a:r>
              <a:rPr b="0" lang="en-CA" sz="4400" spc="-1" strike="noStrike">
                <a:solidFill>
                  <a:srgbClr val="000000"/>
                </a:solidFill>
                <a:uFill>
                  <a:solidFill>
                    <a:srgbClr val="ffffff"/>
                  </a:solidFill>
                </a:uFill>
                <a:latin typeface="Calibri"/>
                <a:ea typeface="ＭＳ Ｐゴシック"/>
              </a:rPr>
              <a:t>Coding queries</a:t>
            </a:r>
            <a:endParaRPr b="0" lang="en-CA" sz="4400" spc="-1" strike="noStrike">
              <a:solidFill>
                <a:srgbClr val="000000"/>
              </a:solidFill>
              <a:uFill>
                <a:solidFill>
                  <a:srgbClr val="ffffff"/>
                </a:solidFill>
              </a:uFill>
              <a:latin typeface="Arial"/>
            </a:endParaRPr>
          </a:p>
        </p:txBody>
      </p:sp>
      <p:pic>
        <p:nvPicPr>
          <p:cNvPr id="508" name="Picture 5" descr=""/>
          <p:cNvPicPr/>
          <p:nvPr/>
        </p:nvPicPr>
        <p:blipFill>
          <a:blip r:embed="rId1"/>
          <a:stretch/>
        </p:blipFill>
        <p:spPr>
          <a:xfrm>
            <a:off x="7164360" y="223560"/>
            <a:ext cx="1494360" cy="2103480"/>
          </a:xfrm>
          <a:prstGeom prst="rect">
            <a:avLst/>
          </a:prstGeom>
          <a:ln>
            <a:noFill/>
          </a:ln>
        </p:spPr>
      </p:pic>
    </p:spTree>
  </p:cSld>
  <p:timing>
    <p:tnLst>
      <p:par>
        <p:cTn id="417" dur="indefinite" restart="never" nodeType="tmRoot">
          <p:childTnLst>
            <p:seq>
              <p:cTn id="418"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9"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8</a:t>
            </a:r>
            <a:endParaRPr b="0" lang="es-CL" sz="4400" spc="-1" strike="noStrike">
              <a:solidFill>
                <a:srgbClr val="000000"/>
              </a:solidFill>
              <a:uFill>
                <a:solidFill>
                  <a:srgbClr val="ffffff"/>
                </a:solidFill>
              </a:uFill>
              <a:latin typeface="Calibri"/>
            </a:endParaRPr>
          </a:p>
        </p:txBody>
      </p:sp>
      <p:sp>
        <p:nvSpPr>
          <p:cNvPr id="510" name="TextShape 2"/>
          <p:cNvSpPr txBox="1"/>
          <p:nvPr/>
        </p:nvSpPr>
        <p:spPr>
          <a:xfrm>
            <a:off x="228600" y="1556640"/>
            <a:ext cx="86864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In the Sample Project:</a:t>
            </a:r>
            <a:endParaRPr b="0" lang="es-CL"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Run a coding query!</a:t>
            </a:r>
            <a:endParaRPr b="0" lang="es-CL"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Learn how to find a reference in its original context.</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What findings did you find?</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p:txBody>
      </p:sp>
    </p:spTree>
  </p:cSld>
  <p:timing>
    <p:tnLst>
      <p:par>
        <p:cTn id="419" dur="indefinite" restart="never" nodeType="tmRoot">
          <p:childTnLst>
            <p:seq>
              <p:cTn id="420"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1" name="TextShape 1"/>
          <p:cNvSpPr txBox="1"/>
          <p:nvPr/>
        </p:nvSpPr>
        <p:spPr>
          <a:xfrm>
            <a:off x="1477800" y="341640"/>
            <a:ext cx="7486200" cy="1142640"/>
          </a:xfrm>
          <a:prstGeom prst="rect">
            <a:avLst/>
          </a:prstGeom>
          <a:noFill/>
          <a:ln>
            <a:noFill/>
          </a:ln>
        </p:spPr>
        <p:txBody>
          <a:bodyPr lIns="90000" rIns="90000" tIns="45000" bIns="45000"/>
          <a:p>
            <a:pPr algn="ctr">
              <a:lnSpc>
                <a:spcPct val="100000"/>
              </a:lnSpc>
            </a:pPr>
            <a:r>
              <a:rPr b="1" lang="es-CL" sz="3200" spc="-1" strike="noStrike">
                <a:solidFill>
                  <a:srgbClr val="000000"/>
                </a:solidFill>
                <a:uFill>
                  <a:solidFill>
                    <a:srgbClr val="ffffff"/>
                  </a:solidFill>
                </a:uFill>
                <a:latin typeface="Calibri"/>
                <a:ea typeface="ＭＳ Ｐゴシック"/>
              </a:rPr>
              <a:t>NVIVO and Reference Managers</a:t>
            </a:r>
            <a:endParaRPr b="0" lang="es-CL" sz="3200" spc="-1" strike="noStrike">
              <a:solidFill>
                <a:srgbClr val="000000"/>
              </a:solidFill>
              <a:uFill>
                <a:solidFill>
                  <a:srgbClr val="ffffff"/>
                </a:solidFill>
              </a:uFill>
              <a:latin typeface="Calibri"/>
            </a:endParaRPr>
          </a:p>
        </p:txBody>
      </p:sp>
      <p:sp>
        <p:nvSpPr>
          <p:cNvPr id="512" name="TextShape 2"/>
          <p:cNvSpPr txBox="1"/>
          <p:nvPr/>
        </p:nvSpPr>
        <p:spPr>
          <a:xfrm>
            <a:off x="179640" y="1268640"/>
            <a:ext cx="8686440" cy="4525560"/>
          </a:xfrm>
          <a:prstGeom prst="rect">
            <a:avLst/>
          </a:prstGeom>
          <a:noFill/>
          <a:ln>
            <a:noFill/>
          </a:ln>
        </p:spPr>
        <p:txBody>
          <a:bodyPr lIns="90000" rIns="90000" tIns="45000" bIns="45000"/>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You can import references from your reference manager:</a:t>
            </a:r>
            <a:endParaRPr b="0" lang="es-CL"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Refworks, Mendeley, Zotero, Endnote (xml, ris, txt)</a:t>
            </a:r>
            <a:endParaRPr b="0" lang="es-CL"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Import notes, files (depending on the export)</a:t>
            </a:r>
            <a:endParaRPr b="0" lang="es-CL" sz="3200" spc="-1" strike="noStrike">
              <a:solidFill>
                <a:srgbClr val="000000"/>
              </a:solidFill>
              <a:uFill>
                <a:solidFill>
                  <a:srgbClr val="ffffff"/>
                </a:solidFill>
              </a:uFill>
              <a:latin typeface="Calibri"/>
            </a:endParaRPr>
          </a:p>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Create attributes for: Author, Year, etc. (notes are imported as Memos) </a:t>
            </a:r>
            <a:endParaRPr b="0" lang="es-CL" sz="2800" spc="-1" strike="noStrike">
              <a:solidFill>
                <a:srgbClr val="000000"/>
              </a:solidFill>
              <a:uFill>
                <a:solidFill>
                  <a:srgbClr val="ffffff"/>
                </a:solidFill>
              </a:uFill>
              <a:latin typeface="Calibri"/>
            </a:endParaRPr>
          </a:p>
          <a:p>
            <a:pPr marL="343080" indent="-34272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Run queries:</a:t>
            </a:r>
            <a:endParaRPr b="0" lang="es-CL"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s-CL" sz="2800" spc="-1" strike="noStrike">
                <a:solidFill>
                  <a:srgbClr val="000000"/>
                </a:solidFill>
                <a:uFill>
                  <a:solidFill>
                    <a:srgbClr val="ffffff"/>
                  </a:solidFill>
                </a:uFill>
                <a:latin typeface="Calibri"/>
                <a:ea typeface="ＭＳ Ｐゴシック"/>
              </a:rPr>
              <a:t>How often was a topic discussed in the 90s as opposed to the 2000s?</a:t>
            </a:r>
            <a:endParaRPr b="0" lang="es-CL" sz="2800" spc="-1" strike="noStrike">
              <a:solidFill>
                <a:srgbClr val="000000"/>
              </a:solidFill>
              <a:uFill>
                <a:solidFill>
                  <a:srgbClr val="ffffff"/>
                </a:solidFill>
              </a:uFill>
              <a:latin typeface="Calibri"/>
            </a:endParaRPr>
          </a:p>
          <a:p>
            <a:pPr>
              <a:lnSpc>
                <a:spcPct val="100000"/>
              </a:lnSpc>
              <a:spcBef>
                <a:spcPts val="641"/>
              </a:spcBef>
            </a:pPr>
            <a:endParaRPr b="0" lang="es-CL" sz="2800" spc="-1" strike="noStrike">
              <a:solidFill>
                <a:srgbClr val="000000"/>
              </a:solidFill>
              <a:uFill>
                <a:solidFill>
                  <a:srgbClr val="ffffff"/>
                </a:solidFill>
              </a:uFill>
              <a:latin typeface="Calibri"/>
            </a:endParaRPr>
          </a:p>
          <a:p>
            <a:endParaRPr b="0" lang="es-CL" sz="2800" spc="-1" strike="noStrike">
              <a:solidFill>
                <a:srgbClr val="000000"/>
              </a:solidFill>
              <a:uFill>
                <a:solidFill>
                  <a:srgbClr val="ffffff"/>
                </a:solidFill>
              </a:uFill>
              <a:latin typeface="Calibri"/>
            </a:endParaRPr>
          </a:p>
          <a:p>
            <a:endParaRPr b="0" lang="es-CL" sz="2800" spc="-1" strike="noStrike">
              <a:solidFill>
                <a:srgbClr val="000000"/>
              </a:solidFill>
              <a:uFill>
                <a:solidFill>
                  <a:srgbClr val="ffffff"/>
                </a:solidFill>
              </a:uFill>
              <a:latin typeface="Calibri"/>
            </a:endParaRPr>
          </a:p>
          <a:p>
            <a:pPr>
              <a:lnSpc>
                <a:spcPct val="100000"/>
              </a:lnSpc>
              <a:spcBef>
                <a:spcPts val="561"/>
              </a:spcBef>
            </a:pPr>
            <a:endParaRPr b="0" lang="es-CL" sz="2800" spc="-1" strike="noStrike">
              <a:solidFill>
                <a:srgbClr val="000000"/>
              </a:solidFill>
              <a:uFill>
                <a:solidFill>
                  <a:srgbClr val="ffffff"/>
                </a:solidFill>
              </a:uFill>
              <a:latin typeface="Calibri"/>
            </a:endParaRPr>
          </a:p>
          <a:p>
            <a:pPr>
              <a:lnSpc>
                <a:spcPct val="100000"/>
              </a:lnSpc>
              <a:spcBef>
                <a:spcPts val="561"/>
              </a:spcBef>
            </a:pPr>
            <a:r>
              <a:rPr b="0" lang="es-CL" sz="2800" spc="-1" strike="noStrike">
                <a:solidFill>
                  <a:srgbClr val="000000"/>
                </a:solidFill>
                <a:uFill>
                  <a:solidFill>
                    <a:srgbClr val="ffffff"/>
                  </a:solidFill>
                </a:uFill>
                <a:latin typeface="Calibri"/>
                <a:ea typeface="ＭＳ Ｐゴシック"/>
              </a:rPr>
              <a:t>.</a:t>
            </a:r>
            <a:endParaRPr b="0" lang="es-CL" sz="2800" spc="-1" strike="noStrike">
              <a:solidFill>
                <a:srgbClr val="000000"/>
              </a:solidFill>
              <a:uFill>
                <a:solidFill>
                  <a:srgbClr val="ffffff"/>
                </a:solidFill>
              </a:uFill>
              <a:latin typeface="Calibri"/>
            </a:endParaRPr>
          </a:p>
        </p:txBody>
      </p:sp>
    </p:spTree>
  </p:cSld>
  <p:timing>
    <p:tnLst>
      <p:par>
        <p:cTn id="421" dur="indefinite" restart="never" nodeType="tmRoot">
          <p:childTnLst>
            <p:seq>
              <p:cTn id="422"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3"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Task 8</a:t>
            </a:r>
            <a:endParaRPr b="0" lang="es-CL" sz="4400" spc="-1" strike="noStrike">
              <a:solidFill>
                <a:srgbClr val="000000"/>
              </a:solidFill>
              <a:uFill>
                <a:solidFill>
                  <a:srgbClr val="ffffff"/>
                </a:solidFill>
              </a:uFill>
              <a:latin typeface="Calibri"/>
            </a:endParaRPr>
          </a:p>
        </p:txBody>
      </p:sp>
      <p:sp>
        <p:nvSpPr>
          <p:cNvPr id="514" name="TextShape 2"/>
          <p:cNvSpPr txBox="1"/>
          <p:nvPr/>
        </p:nvSpPr>
        <p:spPr>
          <a:xfrm>
            <a:off x="228600" y="1556640"/>
            <a:ext cx="8686440" cy="4525560"/>
          </a:xfrm>
          <a:prstGeom prst="rect">
            <a:avLst/>
          </a:prstGeom>
          <a:noFill/>
          <a:ln>
            <a:noFill/>
          </a:ln>
        </p:spPr>
        <p:txBody>
          <a:bodyPr lIns="90000" rIns="90000" tIns="45000" bIns="45000"/>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Open sample project TestIntermediate.</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Explore the Lit review coding.</a:t>
            </a:r>
            <a:endParaRPr b="0" lang="es-CL"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s-CL" sz="3200" spc="-1" strike="noStrike">
                <a:solidFill>
                  <a:srgbClr val="000000"/>
                </a:solidFill>
                <a:uFill>
                  <a:solidFill>
                    <a:srgbClr val="ffffff"/>
                  </a:solidFill>
                </a:uFill>
                <a:latin typeface="Calibri"/>
                <a:ea typeface="ＭＳ Ｐゴシック"/>
              </a:rPr>
              <a:t>Import the .ris file.</a:t>
            </a:r>
            <a:endParaRPr b="0" lang="es-CL" sz="3200" spc="-1" strike="noStrike">
              <a:solidFill>
                <a:srgbClr val="000000"/>
              </a:solidFill>
              <a:uFill>
                <a:solidFill>
                  <a:srgbClr val="ffffff"/>
                </a:solidFill>
              </a:uFill>
              <a:latin typeface="Calibri"/>
            </a:endParaRPr>
          </a:p>
          <a:p>
            <a:pPr>
              <a:lnSpc>
                <a:spcPct val="100000"/>
              </a:lnSpc>
              <a:spcBef>
                <a:spcPts val="641"/>
              </a:spcBef>
            </a:pPr>
            <a:endParaRPr b="0" lang="es-CL" sz="3200" spc="-1" strike="noStrike">
              <a:solidFill>
                <a:srgbClr val="000000"/>
              </a:solidFill>
              <a:uFill>
                <a:solidFill>
                  <a:srgbClr val="ffffff"/>
                </a:solidFill>
              </a:uFill>
              <a:latin typeface="Calibri"/>
            </a:endParaRPr>
          </a:p>
        </p:txBody>
      </p:sp>
    </p:spTree>
  </p:cSld>
  <p:timing>
    <p:tnLst>
      <p:par>
        <p:cTn id="423" dur="indefinite" restart="never" nodeType="tmRoot">
          <p:childTnLst>
            <p:seq>
              <p:cTn id="424"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5" name="TextShape 1"/>
          <p:cNvSpPr txBox="1"/>
          <p:nvPr/>
        </p:nvSpPr>
        <p:spPr>
          <a:xfrm>
            <a:off x="662760" y="341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Word frequency queries</a:t>
            </a:r>
            <a:endParaRPr b="0" lang="es-CL" sz="4400" spc="-1" strike="noStrike">
              <a:solidFill>
                <a:srgbClr val="000000"/>
              </a:solidFill>
              <a:uFill>
                <a:solidFill>
                  <a:srgbClr val="ffffff"/>
                </a:solidFill>
              </a:uFill>
              <a:latin typeface="Calibri"/>
            </a:endParaRPr>
          </a:p>
        </p:txBody>
      </p:sp>
      <p:sp>
        <p:nvSpPr>
          <p:cNvPr id="516" name="CustomShape 2"/>
          <p:cNvSpPr/>
          <p:nvPr/>
        </p:nvSpPr>
        <p:spPr>
          <a:xfrm flipH="1">
            <a:off x="8037720" y="400500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7" name="CustomShape 3"/>
          <p:cNvSpPr/>
          <p:nvPr/>
        </p:nvSpPr>
        <p:spPr>
          <a:xfrm flipH="1">
            <a:off x="8037720" y="450900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8" name="CustomShape 4"/>
          <p:cNvSpPr/>
          <p:nvPr/>
        </p:nvSpPr>
        <p:spPr>
          <a:xfrm flipH="1">
            <a:off x="8037720" y="508536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19" name="Picture 7" descr=""/>
          <p:cNvPicPr/>
          <p:nvPr/>
        </p:nvPicPr>
        <p:blipFill>
          <a:blip r:embed="rId1"/>
          <a:srcRect l="0" t="0" r="0" b="17794"/>
          <a:stretch/>
        </p:blipFill>
        <p:spPr>
          <a:xfrm>
            <a:off x="1154880" y="1484640"/>
            <a:ext cx="6833520" cy="4392000"/>
          </a:xfrm>
          <a:prstGeom prst="rect">
            <a:avLst/>
          </a:prstGeom>
          <a:ln>
            <a:noFill/>
          </a:ln>
        </p:spPr>
      </p:pic>
      <p:pic>
        <p:nvPicPr>
          <p:cNvPr id="520" name="Picture 9" descr=""/>
          <p:cNvPicPr/>
          <p:nvPr/>
        </p:nvPicPr>
        <p:blipFill>
          <a:blip r:embed="rId2"/>
          <a:stretch/>
        </p:blipFill>
        <p:spPr>
          <a:xfrm>
            <a:off x="7923600" y="168120"/>
            <a:ext cx="875880" cy="1028520"/>
          </a:xfrm>
          <a:prstGeom prst="rect">
            <a:avLst/>
          </a:prstGeom>
          <a:ln>
            <a:noFill/>
          </a:ln>
        </p:spPr>
      </p:pic>
    </p:spTree>
  </p:cSld>
  <p:timing>
    <p:tnLst>
      <p:par>
        <p:cTn id="425" dur="indefinite" restart="never" nodeType="tmRoot">
          <p:childTnLst>
            <p:seq>
              <p:cTn id="426" dur="indefinite" nodeType="mainSeq">
                <p:childTnLst>
                  <p:par>
                    <p:cTn id="427" fill="hold">
                      <p:stCondLst>
                        <p:cond delay="indefinite"/>
                      </p:stCondLst>
                      <p:childTnLst>
                        <p:par>
                          <p:cTn id="428" fill="hold">
                            <p:stCondLst>
                              <p:cond delay="0"/>
                            </p:stCondLst>
                            <p:childTnLst>
                              <p:par>
                                <p:cTn id="429" nodeType="clickEffect" fill="hold" presetClass="entr" presetID="10">
                                  <p:stCondLst>
                                    <p:cond delay="0"/>
                                  </p:stCondLst>
                                  <p:childTnLst>
                                    <p:set>
                                      <p:cBhvr>
                                        <p:cTn id="430" dur="1" fill="hold">
                                          <p:stCondLst>
                                            <p:cond delay="0"/>
                                          </p:stCondLst>
                                        </p:cTn>
                                        <p:tgtEl>
                                          <p:spTgt spid="516"/>
                                        </p:tgtEl>
                                        <p:attrNameLst>
                                          <p:attrName>style.visibility</p:attrName>
                                        </p:attrNameLst>
                                      </p:cBhvr>
                                      <p:to>
                                        <p:strVal val="visible"/>
                                      </p:to>
                                    </p:set>
                                    <p:animEffect filter="fade" transition="in">
                                      <p:cBhvr additive="repl">
                                        <p:cTn id="431" dur="500"/>
                                        <p:tgtEl>
                                          <p:spTgt spid="516"/>
                                        </p:tgtEl>
                                      </p:cBhvr>
                                    </p:animEffect>
                                  </p:childTnLst>
                                </p:cTn>
                              </p:par>
                            </p:childTnLst>
                          </p:cTn>
                        </p:par>
                      </p:childTnLst>
                    </p:cTn>
                  </p:par>
                  <p:par>
                    <p:cTn id="432" fill="hold">
                      <p:stCondLst>
                        <p:cond delay="indefinite"/>
                      </p:stCondLst>
                      <p:childTnLst>
                        <p:par>
                          <p:cTn id="433" fill="hold">
                            <p:stCondLst>
                              <p:cond delay="0"/>
                            </p:stCondLst>
                            <p:childTnLst>
                              <p:par>
                                <p:cTn id="434" nodeType="clickEffect" fill="hold" presetClass="entr" presetID="10">
                                  <p:stCondLst>
                                    <p:cond delay="0"/>
                                  </p:stCondLst>
                                  <p:childTnLst>
                                    <p:set>
                                      <p:cBhvr>
                                        <p:cTn id="435" dur="1" fill="hold">
                                          <p:stCondLst>
                                            <p:cond delay="0"/>
                                          </p:stCondLst>
                                        </p:cTn>
                                        <p:tgtEl>
                                          <p:spTgt spid="517"/>
                                        </p:tgtEl>
                                        <p:attrNameLst>
                                          <p:attrName>style.visibility</p:attrName>
                                        </p:attrNameLst>
                                      </p:cBhvr>
                                      <p:to>
                                        <p:strVal val="visible"/>
                                      </p:to>
                                    </p:set>
                                    <p:animEffect filter="fade" transition="in">
                                      <p:cBhvr additive="repl">
                                        <p:cTn id="436" dur="500"/>
                                        <p:tgtEl>
                                          <p:spTgt spid="517"/>
                                        </p:tgtEl>
                                      </p:cBhvr>
                                    </p:animEffec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0">
                                  <p:stCondLst>
                                    <p:cond delay="0"/>
                                  </p:stCondLst>
                                  <p:childTnLst>
                                    <p:set>
                                      <p:cBhvr>
                                        <p:cTn id="440" dur="1" fill="hold">
                                          <p:stCondLst>
                                            <p:cond delay="0"/>
                                          </p:stCondLst>
                                        </p:cTn>
                                        <p:tgtEl>
                                          <p:spTgt spid="518"/>
                                        </p:tgtEl>
                                        <p:attrNameLst>
                                          <p:attrName>style.visibility</p:attrName>
                                        </p:attrNameLst>
                                      </p:cBhvr>
                                      <p:to>
                                        <p:strVal val="visible"/>
                                      </p:to>
                                    </p:set>
                                    <p:animEffect filter="fade" transition="in">
                                      <p:cBhvr additive="repl">
                                        <p:cTn id="441" dur="500"/>
                                        <p:tgtEl>
                                          <p:spTgt spid="5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1" name="TextShape 1"/>
          <p:cNvSpPr txBox="1"/>
          <p:nvPr/>
        </p:nvSpPr>
        <p:spPr>
          <a:xfrm>
            <a:off x="1115640" y="332640"/>
            <a:ext cx="6840360" cy="1079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Word Cloud</a:t>
            </a:r>
            <a:endParaRPr b="0" lang="es-CL" sz="4400" spc="-1" strike="noStrike">
              <a:solidFill>
                <a:srgbClr val="000000"/>
              </a:solidFill>
              <a:uFill>
                <a:solidFill>
                  <a:srgbClr val="ffffff"/>
                </a:solidFill>
              </a:uFill>
              <a:latin typeface="Calibri"/>
            </a:endParaRPr>
          </a:p>
        </p:txBody>
      </p:sp>
      <p:sp>
        <p:nvSpPr>
          <p:cNvPr id="522"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3D046AF8-5724-40B6-B213-AA84A9AE9698}" type="slidenum">
              <a:rPr b="1" lang="en-CA" sz="1400" spc="-1" strike="noStrike">
                <a:solidFill>
                  <a:srgbClr val="000000"/>
                </a:solidFill>
                <a:uFill>
                  <a:solidFill>
                    <a:srgbClr val="ffffff"/>
                  </a:solidFill>
                </a:uFill>
                <a:latin typeface="Calibri"/>
              </a:rPr>
              <a:t>&lt;number&gt;</a:t>
            </a:fld>
            <a:endParaRPr b="0" lang="en-CA" sz="1400" spc="-1" strike="noStrike">
              <a:solidFill>
                <a:srgbClr val="000000"/>
              </a:solidFill>
              <a:uFill>
                <a:solidFill>
                  <a:srgbClr val="ffffff"/>
                </a:solidFill>
              </a:uFill>
              <a:latin typeface="Times New Roman"/>
            </a:endParaRPr>
          </a:p>
        </p:txBody>
      </p:sp>
      <p:sp>
        <p:nvSpPr>
          <p:cNvPr id="523" name="CustomShape 3"/>
          <p:cNvSpPr/>
          <p:nvPr/>
        </p:nvSpPr>
        <p:spPr>
          <a:xfrm>
            <a:off x="2123640" y="1124640"/>
            <a:ext cx="4821840" cy="4742280"/>
          </a:xfrm>
          <a:prstGeom prst="ellipse">
            <a:avLst/>
          </a:prstGeom>
          <a:solidFill>
            <a:schemeClr val="tx1"/>
          </a:solidFill>
          <a:ln>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524" name="Picture 5" descr=""/>
          <p:cNvPicPr/>
          <p:nvPr/>
        </p:nvPicPr>
        <p:blipFill>
          <a:blip r:embed="rId1"/>
          <a:srcRect l="17229" t="0" r="17229" b="0"/>
          <a:stretch/>
        </p:blipFill>
        <p:spPr>
          <a:xfrm>
            <a:off x="2195640" y="1261080"/>
            <a:ext cx="4680000" cy="4533840"/>
          </a:xfrm>
          <a:prstGeom prst="rect">
            <a:avLst/>
          </a:prstGeom>
          <a:ln>
            <a:noFill/>
          </a:ln>
        </p:spPr>
      </p:pic>
    </p:spTree>
  </p:cSld>
  <p:timing>
    <p:tnLst>
      <p:par>
        <p:cTn id="442" dur="indefinite" restart="never" nodeType="tmRoot">
          <p:childTnLst>
            <p:seq>
              <p:cTn id="443"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5" name="TextShape 1"/>
          <p:cNvSpPr txBox="1"/>
          <p:nvPr/>
        </p:nvSpPr>
        <p:spPr>
          <a:xfrm>
            <a:off x="755640" y="260640"/>
            <a:ext cx="8229240" cy="1142640"/>
          </a:xfrm>
          <a:prstGeom prst="rect">
            <a:avLst/>
          </a:prstGeom>
          <a:noFill/>
          <a:ln>
            <a:noFill/>
          </a:ln>
        </p:spPr>
        <p:txBody>
          <a:bodyPr lIns="90000" rIns="90000" tIns="45000" bIns="45000">
            <a:normAutofit/>
          </a:bodyPr>
          <a:p>
            <a:pPr algn="ctr">
              <a:lnSpc>
                <a:spcPct val="100000"/>
              </a:lnSpc>
            </a:pPr>
            <a:r>
              <a:rPr b="0" lang="es-CL" sz="4400" spc="-1" strike="noStrike">
                <a:solidFill>
                  <a:srgbClr val="000000"/>
                </a:solidFill>
                <a:uFill>
                  <a:solidFill>
                    <a:srgbClr val="ffffff"/>
                  </a:solidFill>
                </a:uFill>
                <a:latin typeface="Calibri"/>
                <a:ea typeface="ＭＳ Ｐゴシック"/>
              </a:rPr>
              <a:t>Tree Map </a:t>
            </a:r>
            <a:endParaRPr b="0" lang="es-CL" sz="4400" spc="-1" strike="noStrike">
              <a:solidFill>
                <a:srgbClr val="000000"/>
              </a:solidFill>
              <a:uFill>
                <a:solidFill>
                  <a:srgbClr val="ffffff"/>
                </a:solidFill>
              </a:uFill>
              <a:latin typeface="Calibri"/>
            </a:endParaRPr>
          </a:p>
        </p:txBody>
      </p:sp>
      <p:sp>
        <p:nvSpPr>
          <p:cNvPr id="526"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663B94F3-B924-44DA-B34E-F601219746EB}"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pic>
        <p:nvPicPr>
          <p:cNvPr id="527" name="Picture 1" descr=""/>
          <p:cNvPicPr/>
          <p:nvPr/>
        </p:nvPicPr>
        <p:blipFill>
          <a:blip r:embed="rId1"/>
          <a:srcRect l="0" t="5563" r="0" b="0"/>
          <a:stretch/>
        </p:blipFill>
        <p:spPr>
          <a:xfrm>
            <a:off x="1357920" y="1504800"/>
            <a:ext cx="6321240" cy="4011840"/>
          </a:xfrm>
          <a:prstGeom prst="rect">
            <a:avLst/>
          </a:prstGeom>
          <a:ln>
            <a:noFill/>
          </a:ln>
        </p:spPr>
      </p:pic>
    </p:spTree>
  </p:cSld>
  <p:timing>
    <p:tnLst>
      <p:par>
        <p:cTn id="444" dur="indefinite" restart="never" nodeType="tmRoot">
          <p:childTnLst>
            <p:seq>
              <p:cTn id="445"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8" name="TextShape 1"/>
          <p:cNvSpPr txBox="1"/>
          <p:nvPr/>
        </p:nvSpPr>
        <p:spPr>
          <a:xfrm>
            <a:off x="1259640" y="260640"/>
            <a:ext cx="8146800" cy="1142640"/>
          </a:xfrm>
          <a:prstGeom prst="rect">
            <a:avLst/>
          </a:prstGeom>
          <a:noFill/>
          <a:ln>
            <a:noFill/>
          </a:ln>
        </p:spPr>
        <p:txBody>
          <a:bodyPr lIns="90000" rIns="90000" tIns="45000" bIns="45000"/>
          <a:p>
            <a:pPr algn="ctr">
              <a:lnSpc>
                <a:spcPct val="100000"/>
              </a:lnSpc>
            </a:pPr>
            <a:r>
              <a:rPr b="0" lang="es-CL" sz="4000" spc="-1" strike="noStrike">
                <a:solidFill>
                  <a:srgbClr val="000000"/>
                </a:solidFill>
                <a:uFill>
                  <a:solidFill>
                    <a:srgbClr val="ffffff"/>
                  </a:solidFill>
                </a:uFill>
                <a:latin typeface="Calibri"/>
                <a:ea typeface="ＭＳ Ｐゴシック"/>
              </a:rPr>
              <a:t>Cluster Analysis </a:t>
            </a:r>
            <a:br/>
            <a:r>
              <a:rPr b="0" lang="es-CL" sz="3200" spc="-1" strike="noStrike">
                <a:solidFill>
                  <a:srgbClr val="000000"/>
                </a:solidFill>
                <a:uFill>
                  <a:solidFill>
                    <a:srgbClr val="ffffff"/>
                  </a:solidFill>
                </a:uFill>
                <a:latin typeface="Calibri"/>
                <a:ea typeface="ＭＳ Ｐゴシック"/>
              </a:rPr>
              <a:t>(Horizontal Dendrogram)</a:t>
            </a:r>
            <a:endParaRPr b="0" lang="es-CL" sz="3200" spc="-1" strike="noStrike">
              <a:solidFill>
                <a:srgbClr val="000000"/>
              </a:solidFill>
              <a:uFill>
                <a:solidFill>
                  <a:srgbClr val="ffffff"/>
                </a:solidFill>
              </a:uFill>
              <a:latin typeface="Calibri"/>
            </a:endParaRPr>
          </a:p>
        </p:txBody>
      </p:sp>
      <p:pic>
        <p:nvPicPr>
          <p:cNvPr id="529" name="Picture 3" descr=""/>
          <p:cNvPicPr/>
          <p:nvPr/>
        </p:nvPicPr>
        <p:blipFill>
          <a:blip r:embed="rId1"/>
          <a:stretch/>
        </p:blipFill>
        <p:spPr>
          <a:xfrm>
            <a:off x="1665000" y="1753560"/>
            <a:ext cx="6003000" cy="3835440"/>
          </a:xfrm>
          <a:prstGeom prst="rect">
            <a:avLst/>
          </a:prstGeom>
          <a:ln>
            <a:noFill/>
          </a:ln>
        </p:spPr>
      </p:pic>
    </p:spTree>
  </p:cSld>
  <p:timing>
    <p:tnLst>
      <p:par>
        <p:cTn id="446" dur="indefinite" restart="never" nodeType="tmRoot">
          <p:childTnLst>
            <p:seq>
              <p:cTn id="447"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0" name="TextShape 1"/>
          <p:cNvSpPr txBox="1"/>
          <p:nvPr/>
        </p:nvSpPr>
        <p:spPr>
          <a:xfrm>
            <a:off x="907560" y="260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2D Cluster Map</a:t>
            </a:r>
            <a:endParaRPr b="0" lang="es-CL" sz="4400" spc="-1" strike="noStrike">
              <a:solidFill>
                <a:srgbClr val="000000"/>
              </a:solidFill>
              <a:uFill>
                <a:solidFill>
                  <a:srgbClr val="ffffff"/>
                </a:solidFill>
              </a:uFill>
              <a:latin typeface="Calibri"/>
            </a:endParaRPr>
          </a:p>
        </p:txBody>
      </p:sp>
      <p:pic>
        <p:nvPicPr>
          <p:cNvPr id="531" name="Picture 8" descr=""/>
          <p:cNvPicPr/>
          <p:nvPr/>
        </p:nvPicPr>
        <p:blipFill>
          <a:blip r:embed="rId1"/>
          <a:srcRect l="25770" t="11460" r="27820" b="8853"/>
          <a:stretch/>
        </p:blipFill>
        <p:spPr>
          <a:xfrm>
            <a:off x="2331000" y="1124640"/>
            <a:ext cx="4833000" cy="4665240"/>
          </a:xfrm>
          <a:prstGeom prst="rect">
            <a:avLst/>
          </a:prstGeom>
          <a:ln w="9360">
            <a:solidFill>
              <a:schemeClr val="tx1"/>
            </a:solidFill>
            <a:miter/>
          </a:ln>
        </p:spPr>
      </p:pic>
    </p:spTree>
  </p:cSld>
  <p:timing>
    <p:tnLst>
      <p:par>
        <p:cTn id="448" dur="indefinite" restart="never" nodeType="tmRoot">
          <p:childTnLst>
            <p:seq>
              <p:cTn id="449"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96800" y="211680"/>
            <a:ext cx="8301240" cy="113832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Qualitative Data Analysis (QDA)</a:t>
            </a:r>
            <a:endParaRPr b="0" lang="es-CL" sz="4400" spc="-1" strike="noStrike">
              <a:solidFill>
                <a:srgbClr val="000000"/>
              </a:solidFill>
              <a:uFill>
                <a:solidFill>
                  <a:srgbClr val="ffffff"/>
                </a:solidFill>
              </a:uFill>
              <a:latin typeface="Calibri"/>
            </a:endParaRPr>
          </a:p>
        </p:txBody>
      </p:sp>
      <p:sp>
        <p:nvSpPr>
          <p:cNvPr id="260" name="TextShape 2"/>
          <p:cNvSpPr txBox="1"/>
          <p:nvPr/>
        </p:nvSpPr>
        <p:spPr>
          <a:xfrm>
            <a:off x="2577960" y="241200"/>
            <a:ext cx="2176200" cy="63000"/>
          </a:xfrm>
          <a:prstGeom prst="rect">
            <a:avLst/>
          </a:prstGeom>
          <a:noFill/>
          <a:ln>
            <a:noFill/>
          </a:ln>
        </p:spPr>
        <p:txBody>
          <a:bodyPr lIns="90000" rIns="90000" tIns="45000" bIns="45000"/>
          <a:p>
            <a:pPr>
              <a:lnSpc>
                <a:spcPct val="100000"/>
              </a:lnSpc>
            </a:pPr>
            <a:r>
              <a:rPr b="0" lang="en-CA" sz="1800" spc="-1" strike="noStrike">
                <a:solidFill>
                  <a:srgbClr val="ffffff"/>
                </a:solidFill>
                <a:uFill>
                  <a:solidFill>
                    <a:srgbClr val="ffffff"/>
                  </a:solidFill>
                </a:uFill>
                <a:latin typeface="Calibri"/>
              </a:rPr>
              <a:t>2</a:t>
            </a:r>
            <a:endParaRPr b="0" lang="en-CA" sz="1800" spc="-1" strike="noStrike">
              <a:solidFill>
                <a:srgbClr val="000000"/>
              </a:solidFill>
              <a:uFill>
                <a:solidFill>
                  <a:srgbClr val="ffffff"/>
                </a:solidFill>
              </a:uFill>
              <a:latin typeface="Times New Roman"/>
            </a:endParaRPr>
          </a:p>
        </p:txBody>
      </p:sp>
      <p:sp>
        <p:nvSpPr>
          <p:cNvPr id="261" name="CustomShape 3"/>
          <p:cNvSpPr/>
          <p:nvPr/>
        </p:nvSpPr>
        <p:spPr>
          <a:xfrm>
            <a:off x="471600" y="4667040"/>
            <a:ext cx="235152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Thematic analysis</a:t>
            </a:r>
            <a:endParaRPr b="0" lang="en-CA" sz="2460" spc="-1" strike="noStrike">
              <a:solidFill>
                <a:srgbClr val="000000"/>
              </a:solidFill>
              <a:uFill>
                <a:solidFill>
                  <a:srgbClr val="ffffff"/>
                </a:solidFill>
              </a:uFill>
              <a:latin typeface="Arial"/>
            </a:endParaRPr>
          </a:p>
        </p:txBody>
      </p:sp>
      <p:sp>
        <p:nvSpPr>
          <p:cNvPr id="262" name="CustomShape 4"/>
          <p:cNvSpPr/>
          <p:nvPr/>
        </p:nvSpPr>
        <p:spPr>
          <a:xfrm>
            <a:off x="3534120" y="4666680"/>
            <a:ext cx="243144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Grounded Theory</a:t>
            </a:r>
            <a:endParaRPr b="0" lang="en-CA" sz="2460" spc="-1" strike="noStrike">
              <a:solidFill>
                <a:srgbClr val="000000"/>
              </a:solidFill>
              <a:uFill>
                <a:solidFill>
                  <a:srgbClr val="ffffff"/>
                </a:solidFill>
              </a:uFill>
              <a:latin typeface="Arial"/>
            </a:endParaRPr>
          </a:p>
        </p:txBody>
      </p:sp>
      <p:sp>
        <p:nvSpPr>
          <p:cNvPr id="263" name="CustomShape 5"/>
          <p:cNvSpPr/>
          <p:nvPr/>
        </p:nvSpPr>
        <p:spPr>
          <a:xfrm>
            <a:off x="7933320" y="5244120"/>
            <a:ext cx="86472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etc.</a:t>
            </a:r>
            <a:endParaRPr b="0" lang="en-CA" sz="2460" spc="-1" strike="noStrike">
              <a:solidFill>
                <a:srgbClr val="000000"/>
              </a:solidFill>
              <a:uFill>
                <a:solidFill>
                  <a:srgbClr val="ffffff"/>
                </a:solidFill>
              </a:uFill>
              <a:latin typeface="Arial"/>
            </a:endParaRPr>
          </a:p>
        </p:txBody>
      </p:sp>
      <p:sp>
        <p:nvSpPr>
          <p:cNvPr id="264" name="Line 6"/>
          <p:cNvSpPr/>
          <p:nvPr/>
        </p:nvSpPr>
        <p:spPr>
          <a:xfrm flipH="1">
            <a:off x="2978280" y="4653000"/>
            <a:ext cx="254520" cy="402120"/>
          </a:xfrm>
          <a:prstGeom prst="line">
            <a:avLst/>
          </a:prstGeom>
          <a:ln w="3240">
            <a:solidFill>
              <a:schemeClr val="tx1"/>
            </a:solidFill>
            <a:round/>
          </a:ln>
        </p:spPr>
        <p:style>
          <a:lnRef idx="2">
            <a:schemeClr val="accent1"/>
          </a:lnRef>
          <a:fillRef idx="0">
            <a:schemeClr val="accent1"/>
          </a:fillRef>
          <a:effectRef idx="1">
            <a:schemeClr val="accent1"/>
          </a:effectRef>
          <a:fontRef idx="minor"/>
        </p:style>
      </p:sp>
      <p:sp>
        <p:nvSpPr>
          <p:cNvPr id="265" name="CustomShape 7"/>
          <p:cNvSpPr/>
          <p:nvPr/>
        </p:nvSpPr>
        <p:spPr>
          <a:xfrm>
            <a:off x="395640" y="5226120"/>
            <a:ext cx="369936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(Critical) Discourse Analysis</a:t>
            </a:r>
            <a:endParaRPr b="0" lang="en-CA" sz="2460" spc="-1" strike="noStrike">
              <a:solidFill>
                <a:srgbClr val="000000"/>
              </a:solidFill>
              <a:uFill>
                <a:solidFill>
                  <a:srgbClr val="ffffff"/>
                </a:solidFill>
              </a:uFill>
              <a:latin typeface="Arial"/>
            </a:endParaRPr>
          </a:p>
        </p:txBody>
      </p:sp>
      <p:sp>
        <p:nvSpPr>
          <p:cNvPr id="266" name="CustomShape 8"/>
          <p:cNvSpPr/>
          <p:nvPr/>
        </p:nvSpPr>
        <p:spPr>
          <a:xfrm>
            <a:off x="4479480" y="5240160"/>
            <a:ext cx="306900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Conversation Analysis</a:t>
            </a:r>
            <a:endParaRPr b="0" lang="en-CA" sz="2460" spc="-1" strike="noStrike">
              <a:solidFill>
                <a:srgbClr val="000000"/>
              </a:solidFill>
              <a:uFill>
                <a:solidFill>
                  <a:srgbClr val="ffffff"/>
                </a:solidFill>
              </a:uFill>
              <a:latin typeface="Arial"/>
            </a:endParaRPr>
          </a:p>
        </p:txBody>
      </p:sp>
      <p:sp>
        <p:nvSpPr>
          <p:cNvPr id="267" name="Line 9"/>
          <p:cNvSpPr/>
          <p:nvPr/>
        </p:nvSpPr>
        <p:spPr>
          <a:xfrm flipH="1">
            <a:off x="6014160" y="4687200"/>
            <a:ext cx="254520" cy="402120"/>
          </a:xfrm>
          <a:prstGeom prst="line">
            <a:avLst/>
          </a:prstGeom>
          <a:ln w="3240">
            <a:solidFill>
              <a:schemeClr val="tx1"/>
            </a:solidFill>
            <a:round/>
          </a:ln>
        </p:spPr>
        <p:style>
          <a:lnRef idx="2">
            <a:schemeClr val="accent1"/>
          </a:lnRef>
          <a:fillRef idx="0">
            <a:schemeClr val="accent1"/>
          </a:fillRef>
          <a:effectRef idx="1">
            <a:schemeClr val="accent1"/>
          </a:effectRef>
          <a:fontRef idx="minor"/>
        </p:style>
      </p:sp>
      <p:sp>
        <p:nvSpPr>
          <p:cNvPr id="268" name="Line 10"/>
          <p:cNvSpPr/>
          <p:nvPr/>
        </p:nvSpPr>
        <p:spPr>
          <a:xfrm flipH="1">
            <a:off x="4032720" y="5205960"/>
            <a:ext cx="254520" cy="402120"/>
          </a:xfrm>
          <a:prstGeom prst="line">
            <a:avLst/>
          </a:prstGeom>
          <a:ln w="3240">
            <a:solidFill>
              <a:schemeClr val="tx1"/>
            </a:solidFill>
            <a:round/>
          </a:ln>
        </p:spPr>
        <p:style>
          <a:lnRef idx="2">
            <a:schemeClr val="accent1"/>
          </a:lnRef>
          <a:fillRef idx="0">
            <a:schemeClr val="accent1"/>
          </a:fillRef>
          <a:effectRef idx="1">
            <a:schemeClr val="accent1"/>
          </a:effectRef>
          <a:fontRef idx="minor"/>
        </p:style>
      </p:sp>
      <p:sp>
        <p:nvSpPr>
          <p:cNvPr id="269" name="Line 11"/>
          <p:cNvSpPr/>
          <p:nvPr/>
        </p:nvSpPr>
        <p:spPr>
          <a:xfrm flipH="1">
            <a:off x="7478280" y="5233320"/>
            <a:ext cx="254160" cy="402120"/>
          </a:xfrm>
          <a:prstGeom prst="line">
            <a:avLst/>
          </a:prstGeom>
          <a:ln w="3240">
            <a:solidFill>
              <a:schemeClr val="tx1"/>
            </a:solidFill>
            <a:round/>
          </a:ln>
        </p:spPr>
        <p:style>
          <a:lnRef idx="2">
            <a:schemeClr val="accent1"/>
          </a:lnRef>
          <a:fillRef idx="0">
            <a:schemeClr val="accent1"/>
          </a:fillRef>
          <a:effectRef idx="1">
            <a:schemeClr val="accent1"/>
          </a:effectRef>
          <a:fontRef idx="minor"/>
        </p:style>
      </p:sp>
      <p:pic>
        <p:nvPicPr>
          <p:cNvPr id="270" name="Picture 34" descr=""/>
          <p:cNvPicPr/>
          <p:nvPr/>
        </p:nvPicPr>
        <p:blipFill>
          <a:blip r:embed="rId1"/>
          <a:stretch/>
        </p:blipFill>
        <p:spPr>
          <a:xfrm>
            <a:off x="2378160" y="1817280"/>
            <a:ext cx="4254120" cy="2686680"/>
          </a:xfrm>
          <a:prstGeom prst="rect">
            <a:avLst/>
          </a:prstGeom>
          <a:ln>
            <a:noFill/>
          </a:ln>
        </p:spPr>
      </p:pic>
      <p:sp>
        <p:nvSpPr>
          <p:cNvPr id="271" name="CustomShape 12"/>
          <p:cNvSpPr/>
          <p:nvPr/>
        </p:nvSpPr>
        <p:spPr>
          <a:xfrm>
            <a:off x="207000" y="767880"/>
            <a:ext cx="2880360" cy="642240"/>
          </a:xfrm>
          <a:prstGeom prst="rect">
            <a:avLst/>
          </a:prstGeom>
          <a:noFill/>
          <a:ln>
            <a:noFill/>
          </a:ln>
        </p:spPr>
        <p:style>
          <a:lnRef idx="0"/>
          <a:fillRef idx="0"/>
          <a:effectRef idx="0"/>
          <a:fontRef idx="minor"/>
        </p:style>
        <p:txBody>
          <a:bodyPr wrap="none" lIns="0" rIns="0" tIns="0" bIns="0" anchor="b"/>
          <a:p>
            <a:pPr>
              <a:lnSpc>
                <a:spcPct val="100000"/>
              </a:lnSpc>
            </a:pPr>
            <a:r>
              <a:rPr b="0" lang="en-CA" sz="1690" spc="-1" strike="noStrike">
                <a:solidFill>
                  <a:srgbClr val="333333"/>
                </a:solidFill>
                <a:uFill>
                  <a:solidFill>
                    <a:srgbClr val="ffffff"/>
                  </a:solidFill>
                </a:uFill>
                <a:latin typeface="Klavika Medium"/>
              </a:rPr>
              <a:t>The NCT model of qualitative data analysis adapted by </a:t>
            </a:r>
            <a:r>
              <a:rPr b="0" lang="en-CA" sz="1690" spc="-1" strike="noStrike" u="sng">
                <a:solidFill>
                  <a:srgbClr val="0000ff"/>
                </a:solidFill>
                <a:uFill>
                  <a:solidFill>
                    <a:srgbClr val="ffffff"/>
                  </a:solidFill>
                </a:uFill>
                <a:latin typeface="Klavika Medium"/>
                <a:hlinkClick r:id="rId2"/>
              </a:rPr>
              <a:t>Susanne Friese (2019) </a:t>
            </a:r>
            <a:r>
              <a:rPr b="0" lang="en-CA" sz="1690" spc="-1" strike="noStrike">
                <a:solidFill>
                  <a:srgbClr val="333333"/>
                </a:solidFill>
                <a:uFill>
                  <a:solidFill>
                    <a:srgbClr val="ffffff"/>
                  </a:solidFill>
                </a:uFill>
                <a:latin typeface="Klavika Medium"/>
              </a:rPr>
              <a:t>from </a:t>
            </a:r>
            <a:r>
              <a:rPr b="0" lang="en-CA" sz="1690" spc="-1" strike="noStrike" u="sng">
                <a:solidFill>
                  <a:srgbClr val="0000ff"/>
                </a:solidFill>
                <a:uFill>
                  <a:solidFill>
                    <a:srgbClr val="ffffff"/>
                  </a:solidFill>
                </a:uFill>
                <a:latin typeface="Klavika Medium"/>
                <a:hlinkClick r:id="rId3"/>
              </a:rPr>
              <a:t>Seidel (1998):</a:t>
            </a:r>
            <a:endParaRPr b="0" lang="en-CA" sz="1690" spc="-1" strike="noStrike">
              <a:solidFill>
                <a:srgbClr val="000000"/>
              </a:solidFill>
              <a:uFill>
                <a:solidFill>
                  <a:srgbClr val="ffffff"/>
                </a:solidFill>
              </a:uFill>
              <a:latin typeface="Arial"/>
            </a:endParaRPr>
          </a:p>
        </p:txBody>
      </p:sp>
      <p:sp>
        <p:nvSpPr>
          <p:cNvPr id="272" name="CustomShape 13"/>
          <p:cNvSpPr/>
          <p:nvPr/>
        </p:nvSpPr>
        <p:spPr>
          <a:xfrm>
            <a:off x="6516720" y="4666680"/>
            <a:ext cx="2431440" cy="388440"/>
          </a:xfrm>
          <a:prstGeom prst="rect">
            <a:avLst/>
          </a:prstGeom>
          <a:noFill/>
          <a:ln>
            <a:noFill/>
          </a:ln>
        </p:spPr>
        <p:style>
          <a:lnRef idx="0"/>
          <a:fillRef idx="0"/>
          <a:effectRef idx="0"/>
          <a:fontRef idx="minor"/>
        </p:style>
        <p:txBody>
          <a:bodyPr lIns="0" rIns="0" tIns="0" bIns="0" anchor="b"/>
          <a:p>
            <a:pPr>
              <a:lnSpc>
                <a:spcPts val="744"/>
              </a:lnSpc>
            </a:pPr>
            <a:r>
              <a:rPr b="0" lang="en-CA" sz="2460" spc="-1" strike="noStrike">
                <a:solidFill>
                  <a:srgbClr val="333333"/>
                </a:solidFill>
                <a:uFill>
                  <a:solidFill>
                    <a:srgbClr val="ffffff"/>
                  </a:solidFill>
                </a:uFill>
                <a:latin typeface="Klavika Medium"/>
              </a:rPr>
              <a:t>Content analysis</a:t>
            </a:r>
            <a:endParaRPr b="0" lang="en-CA" sz="246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2" name="TextShape 1"/>
          <p:cNvSpPr txBox="1"/>
          <p:nvPr/>
        </p:nvSpPr>
        <p:spPr>
          <a:xfrm>
            <a:off x="1115640" y="260640"/>
            <a:ext cx="8229240" cy="1252440"/>
          </a:xfrm>
          <a:prstGeom prst="rect">
            <a:avLst/>
          </a:prstGeom>
          <a:noFill/>
          <a:ln>
            <a:noFill/>
          </a:ln>
        </p:spPr>
        <p:txBody>
          <a:bodyPr lIns="90000" rIns="90000" tIns="45000" bIns="45000">
            <a:normAutofit/>
          </a:bodyPr>
          <a:p>
            <a:pPr algn="ctr">
              <a:lnSpc>
                <a:spcPct val="100000"/>
              </a:lnSpc>
            </a:pPr>
            <a:r>
              <a:rPr b="0" lang="es-CL" sz="4400" spc="-1" strike="noStrike">
                <a:solidFill>
                  <a:srgbClr val="000000"/>
                </a:solidFill>
                <a:uFill>
                  <a:solidFill>
                    <a:srgbClr val="ffffff"/>
                  </a:solidFill>
                </a:uFill>
                <a:latin typeface="Calibri"/>
                <a:ea typeface="ＭＳ Ｐゴシック"/>
              </a:rPr>
              <a:t>3D Cluster Map</a:t>
            </a:r>
            <a:endParaRPr b="0" lang="es-CL" sz="4400" spc="-1" strike="noStrike">
              <a:solidFill>
                <a:srgbClr val="000000"/>
              </a:solidFill>
              <a:uFill>
                <a:solidFill>
                  <a:srgbClr val="ffffff"/>
                </a:solidFill>
              </a:uFill>
              <a:latin typeface="Calibri"/>
            </a:endParaRPr>
          </a:p>
        </p:txBody>
      </p:sp>
      <p:sp>
        <p:nvSpPr>
          <p:cNvPr id="533"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AECFC3F6-CBEF-403B-BD02-D372FFCF28B8}" type="slidenum">
              <a:rPr b="1" lang="en-CA" sz="1400" spc="-1" strike="noStrike">
                <a:solidFill>
                  <a:srgbClr val="000000"/>
                </a:solidFill>
                <a:uFill>
                  <a:solidFill>
                    <a:srgbClr val="ffffff"/>
                  </a:solidFill>
                </a:uFill>
                <a:latin typeface="Calibri"/>
              </a:rPr>
              <a:t>&lt;number&gt;</a:t>
            </a:fld>
            <a:endParaRPr b="0" lang="en-CA" sz="1400" spc="-1" strike="noStrike">
              <a:solidFill>
                <a:srgbClr val="000000"/>
              </a:solidFill>
              <a:uFill>
                <a:solidFill>
                  <a:srgbClr val="ffffff"/>
                </a:solidFill>
              </a:uFill>
              <a:latin typeface="Times New Roman"/>
            </a:endParaRPr>
          </a:p>
        </p:txBody>
      </p:sp>
      <p:pic>
        <p:nvPicPr>
          <p:cNvPr id="534" name="Picture 2" descr=""/>
          <p:cNvPicPr/>
          <p:nvPr/>
        </p:nvPicPr>
        <p:blipFill>
          <a:blip r:embed="rId1"/>
          <a:srcRect l="27235" t="15363" r="29722" b="9116"/>
          <a:stretch/>
        </p:blipFill>
        <p:spPr>
          <a:xfrm>
            <a:off x="2346120" y="1052640"/>
            <a:ext cx="4817880" cy="4752000"/>
          </a:xfrm>
          <a:prstGeom prst="rect">
            <a:avLst/>
          </a:prstGeom>
          <a:ln>
            <a:noFill/>
          </a:ln>
        </p:spPr>
      </p:pic>
    </p:spTree>
  </p:cSld>
  <p:timing>
    <p:tnLst>
      <p:par>
        <p:cTn id="450" dur="indefinite" restart="never" nodeType="tmRoot">
          <p:childTnLst>
            <p:seq>
              <p:cTn id="451"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5"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Text search queries</a:t>
            </a:r>
            <a:endParaRPr b="0" lang="es-CL" sz="4400" spc="-1" strike="noStrike">
              <a:solidFill>
                <a:srgbClr val="000000"/>
              </a:solidFill>
              <a:uFill>
                <a:solidFill>
                  <a:srgbClr val="ffffff"/>
                </a:solidFill>
              </a:uFill>
              <a:latin typeface="Calibri"/>
            </a:endParaRPr>
          </a:p>
        </p:txBody>
      </p:sp>
      <p:sp>
        <p:nvSpPr>
          <p:cNvPr id="536" name="CustomShape 2"/>
          <p:cNvSpPr/>
          <p:nvPr/>
        </p:nvSpPr>
        <p:spPr>
          <a:xfrm flipH="1">
            <a:off x="8099640" y="400500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37" name="CustomShape 3"/>
          <p:cNvSpPr/>
          <p:nvPr/>
        </p:nvSpPr>
        <p:spPr>
          <a:xfrm flipH="1">
            <a:off x="8099640" y="443700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38" name="CustomShape 4"/>
          <p:cNvSpPr/>
          <p:nvPr/>
        </p:nvSpPr>
        <p:spPr>
          <a:xfrm flipH="1">
            <a:off x="8099640" y="4869000"/>
            <a:ext cx="493560" cy="360"/>
          </a:xfrm>
          <a:custGeom>
            <a:avLst/>
            <a:gdLst/>
            <a:ahLst/>
            <a:rect l="l" t="t" r="r" b="b"/>
            <a:pathLst>
              <a:path w="21600" h="21600">
                <a:moveTo>
                  <a:pt x="0" y="0"/>
                </a:moveTo>
                <a:lnTo>
                  <a:pt x="21600" y="21600"/>
                </a:lnTo>
              </a:path>
            </a:pathLst>
          </a:custGeom>
          <a:noFill/>
          <a:ln w="50760">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39" name="Picture 13" descr=""/>
          <p:cNvPicPr/>
          <p:nvPr/>
        </p:nvPicPr>
        <p:blipFill>
          <a:blip r:embed="rId1"/>
          <a:stretch/>
        </p:blipFill>
        <p:spPr>
          <a:xfrm>
            <a:off x="457200" y="1556640"/>
            <a:ext cx="7582680" cy="4032000"/>
          </a:xfrm>
          <a:prstGeom prst="rect">
            <a:avLst/>
          </a:prstGeom>
          <a:ln>
            <a:noFill/>
          </a:ln>
        </p:spPr>
      </p:pic>
      <p:pic>
        <p:nvPicPr>
          <p:cNvPr id="540" name="Picture 15" descr=""/>
          <p:cNvPicPr/>
          <p:nvPr/>
        </p:nvPicPr>
        <p:blipFill>
          <a:blip r:embed="rId2"/>
          <a:stretch/>
        </p:blipFill>
        <p:spPr>
          <a:xfrm>
            <a:off x="7164360" y="135360"/>
            <a:ext cx="711000" cy="1002960"/>
          </a:xfrm>
          <a:prstGeom prst="rect">
            <a:avLst/>
          </a:prstGeom>
          <a:ln>
            <a:noFill/>
          </a:ln>
        </p:spPr>
      </p:pic>
    </p:spTree>
  </p:cSld>
  <p:timing>
    <p:tnLst>
      <p:par>
        <p:cTn id="452" dur="indefinite" restart="never" nodeType="tmRoot">
          <p:childTnLst>
            <p:seq>
              <p:cTn id="453" dur="indefinite" nodeType="mainSeq">
                <p:childTnLst>
                  <p:par>
                    <p:cTn id="454" fill="hold">
                      <p:stCondLst>
                        <p:cond delay="indefinite"/>
                      </p:stCondLst>
                      <p:childTnLst>
                        <p:par>
                          <p:cTn id="455" fill="hold">
                            <p:stCondLst>
                              <p:cond delay="0"/>
                            </p:stCondLst>
                            <p:childTnLst>
                              <p:par>
                                <p:cTn id="456" nodeType="clickEffect" fill="hold" presetClass="entr" presetID="10">
                                  <p:stCondLst>
                                    <p:cond delay="0"/>
                                  </p:stCondLst>
                                  <p:childTnLst>
                                    <p:set>
                                      <p:cBhvr>
                                        <p:cTn id="457" dur="1" fill="hold">
                                          <p:stCondLst>
                                            <p:cond delay="0"/>
                                          </p:stCondLst>
                                        </p:cTn>
                                        <p:tgtEl>
                                          <p:spTgt spid="536"/>
                                        </p:tgtEl>
                                        <p:attrNameLst>
                                          <p:attrName>style.visibility</p:attrName>
                                        </p:attrNameLst>
                                      </p:cBhvr>
                                      <p:to>
                                        <p:strVal val="visible"/>
                                      </p:to>
                                    </p:set>
                                    <p:animEffect filter="fade" transition="in">
                                      <p:cBhvr additive="repl">
                                        <p:cTn id="458" dur="500"/>
                                        <p:tgtEl>
                                          <p:spTgt spid="536"/>
                                        </p:tgtEl>
                                      </p:cBhvr>
                                    </p:animEffect>
                                  </p:childTnLst>
                                </p:cTn>
                              </p:par>
                            </p:childTnLst>
                          </p:cTn>
                        </p:par>
                      </p:childTnLst>
                    </p:cTn>
                  </p:par>
                  <p:par>
                    <p:cTn id="459" fill="hold">
                      <p:stCondLst>
                        <p:cond delay="indefinite"/>
                      </p:stCondLst>
                      <p:childTnLst>
                        <p:par>
                          <p:cTn id="460" fill="hold">
                            <p:stCondLst>
                              <p:cond delay="0"/>
                            </p:stCondLst>
                            <p:childTnLst>
                              <p:par>
                                <p:cTn id="461" nodeType="clickEffect" fill="hold" presetClass="entr" presetID="10">
                                  <p:stCondLst>
                                    <p:cond delay="0"/>
                                  </p:stCondLst>
                                  <p:childTnLst>
                                    <p:set>
                                      <p:cBhvr>
                                        <p:cTn id="462" dur="1" fill="hold">
                                          <p:stCondLst>
                                            <p:cond delay="0"/>
                                          </p:stCondLst>
                                        </p:cTn>
                                        <p:tgtEl>
                                          <p:spTgt spid="537"/>
                                        </p:tgtEl>
                                        <p:attrNameLst>
                                          <p:attrName>style.visibility</p:attrName>
                                        </p:attrNameLst>
                                      </p:cBhvr>
                                      <p:to>
                                        <p:strVal val="visible"/>
                                      </p:to>
                                    </p:set>
                                    <p:animEffect filter="fade" transition="in">
                                      <p:cBhvr additive="repl">
                                        <p:cTn id="463" dur="500"/>
                                        <p:tgtEl>
                                          <p:spTgt spid="537"/>
                                        </p:tgtEl>
                                      </p:cBhvr>
                                    </p:animEffect>
                                  </p:childTnLst>
                                </p:cTn>
                              </p:par>
                            </p:childTnLst>
                          </p:cTn>
                        </p:par>
                      </p:childTnLst>
                    </p:cTn>
                  </p:par>
                  <p:par>
                    <p:cTn id="464" fill="hold">
                      <p:stCondLst>
                        <p:cond delay="indefinite"/>
                      </p:stCondLst>
                      <p:childTnLst>
                        <p:par>
                          <p:cTn id="465" fill="hold">
                            <p:stCondLst>
                              <p:cond delay="0"/>
                            </p:stCondLst>
                            <p:childTnLst>
                              <p:par>
                                <p:cTn id="466" nodeType="clickEffect" fill="hold" presetClass="entr" presetID="10">
                                  <p:stCondLst>
                                    <p:cond delay="0"/>
                                  </p:stCondLst>
                                  <p:childTnLst>
                                    <p:set>
                                      <p:cBhvr>
                                        <p:cTn id="467" dur="1" fill="hold">
                                          <p:stCondLst>
                                            <p:cond delay="0"/>
                                          </p:stCondLst>
                                        </p:cTn>
                                        <p:tgtEl>
                                          <p:spTgt spid="538"/>
                                        </p:tgtEl>
                                        <p:attrNameLst>
                                          <p:attrName>style.visibility</p:attrName>
                                        </p:attrNameLst>
                                      </p:cBhvr>
                                      <p:to>
                                        <p:strVal val="visible"/>
                                      </p:to>
                                    </p:set>
                                    <p:animEffect filter="fade" transition="in">
                                      <p:cBhvr additive="repl">
                                        <p:cTn id="468" dur="500"/>
                                        <p:tgtEl>
                                          <p:spTgt spid="5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1"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Reference</a:t>
            </a:r>
            <a:endParaRPr b="0" lang="es-CL" sz="4400" spc="-1" strike="noStrike">
              <a:solidFill>
                <a:srgbClr val="000000"/>
              </a:solidFill>
              <a:uFill>
                <a:solidFill>
                  <a:srgbClr val="ffffff"/>
                </a:solidFill>
              </a:uFill>
              <a:latin typeface="Calibri"/>
            </a:endParaRPr>
          </a:p>
        </p:txBody>
      </p:sp>
      <p:pic>
        <p:nvPicPr>
          <p:cNvPr id="542" name="Picture 4" descr=""/>
          <p:cNvPicPr/>
          <p:nvPr/>
        </p:nvPicPr>
        <p:blipFill>
          <a:blip r:embed="rId1"/>
          <a:stretch/>
        </p:blipFill>
        <p:spPr>
          <a:xfrm>
            <a:off x="1148400" y="1417680"/>
            <a:ext cx="6847200" cy="4550040"/>
          </a:xfrm>
          <a:prstGeom prst="rect">
            <a:avLst/>
          </a:prstGeom>
          <a:ln>
            <a:noFill/>
          </a:ln>
        </p:spPr>
      </p:pic>
    </p:spTree>
  </p:cSld>
  <p:timing>
    <p:tnLst>
      <p:par>
        <p:cTn id="469" dur="indefinite" restart="never" nodeType="tmRoot">
          <p:childTnLst>
            <p:seq>
              <p:cTn id="470"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3" name="TextShape 1"/>
          <p:cNvSpPr txBox="1"/>
          <p:nvPr/>
        </p:nvSpPr>
        <p:spPr>
          <a:xfrm>
            <a:off x="457200" y="27468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Text  </a:t>
            </a:r>
            <a:endParaRPr b="0" lang="es-CL" sz="4400" spc="-1" strike="noStrike">
              <a:solidFill>
                <a:srgbClr val="000000"/>
              </a:solidFill>
              <a:uFill>
                <a:solidFill>
                  <a:srgbClr val="ffffff"/>
                </a:solidFill>
              </a:uFill>
              <a:latin typeface="Calibri"/>
            </a:endParaRPr>
          </a:p>
        </p:txBody>
      </p:sp>
      <p:pic>
        <p:nvPicPr>
          <p:cNvPr id="544" name="Picture 4" descr=""/>
          <p:cNvPicPr/>
          <p:nvPr/>
        </p:nvPicPr>
        <p:blipFill>
          <a:blip r:embed="rId1"/>
          <a:srcRect l="0" t="0" r="0" b="17303"/>
          <a:stretch/>
        </p:blipFill>
        <p:spPr>
          <a:xfrm>
            <a:off x="1187640" y="1340280"/>
            <a:ext cx="7296480" cy="4536720"/>
          </a:xfrm>
          <a:prstGeom prst="rect">
            <a:avLst/>
          </a:prstGeom>
          <a:ln>
            <a:noFill/>
          </a:ln>
        </p:spPr>
      </p:pic>
    </p:spTree>
  </p:cSld>
  <p:timing>
    <p:tnLst>
      <p:par>
        <p:cTn id="471" dur="indefinite" restart="never" nodeType="tmRoot">
          <p:childTnLst>
            <p:seq>
              <p:cTn id="472"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5" name="TextShape 1"/>
          <p:cNvSpPr txBox="1"/>
          <p:nvPr/>
        </p:nvSpPr>
        <p:spPr>
          <a:xfrm>
            <a:off x="457200" y="485640"/>
            <a:ext cx="8229240" cy="782640"/>
          </a:xfrm>
          <a:prstGeom prst="rect">
            <a:avLst/>
          </a:prstGeom>
          <a:noFill/>
          <a:ln>
            <a:noFill/>
          </a:ln>
        </p:spPr>
        <p:txBody>
          <a:bodyPr lIns="90000" rIns="90000" tIns="45000" bIns="45000">
            <a:normAutofit/>
          </a:bodyPr>
          <a:p>
            <a:pPr algn="ctr">
              <a:lnSpc>
                <a:spcPct val="100000"/>
              </a:lnSpc>
            </a:pPr>
            <a:r>
              <a:rPr b="0" lang="es-CL" sz="3600" spc="-1" strike="noStrike">
                <a:solidFill>
                  <a:srgbClr val="000000"/>
                </a:solidFill>
                <a:uFill>
                  <a:solidFill>
                    <a:srgbClr val="ffffff"/>
                  </a:solidFill>
                </a:uFill>
                <a:latin typeface="Calibri"/>
                <a:ea typeface="ＭＳ Ｐゴシック"/>
              </a:rPr>
              <a:t>Word tree</a:t>
            </a:r>
            <a:endParaRPr b="0" lang="es-CL" sz="3600" spc="-1" strike="noStrike">
              <a:solidFill>
                <a:srgbClr val="000000"/>
              </a:solidFill>
              <a:uFill>
                <a:solidFill>
                  <a:srgbClr val="ffffff"/>
                </a:solidFill>
              </a:uFill>
              <a:latin typeface="Calibri"/>
            </a:endParaRPr>
          </a:p>
        </p:txBody>
      </p:sp>
      <p:sp>
        <p:nvSpPr>
          <p:cNvPr id="546" name="TextShape 2"/>
          <p:cNvSpPr txBox="1"/>
          <p:nvPr/>
        </p:nvSpPr>
        <p:spPr>
          <a:xfrm>
            <a:off x="0" y="6249960"/>
            <a:ext cx="1161720" cy="364680"/>
          </a:xfrm>
          <a:prstGeom prst="rect">
            <a:avLst/>
          </a:prstGeom>
          <a:noFill/>
          <a:ln>
            <a:noFill/>
          </a:ln>
        </p:spPr>
        <p:txBody>
          <a:bodyPr lIns="90000" rIns="90000" tIns="45000" bIns="45000"/>
          <a:p>
            <a:pPr>
              <a:lnSpc>
                <a:spcPct val="100000"/>
              </a:lnSpc>
            </a:pPr>
            <a:fld id="{B530500B-603B-4F95-8881-3B75C1A33274}" type="slidenum">
              <a:rPr b="0" lang="en-CA" sz="1800" spc="-1" strike="noStrike">
                <a:solidFill>
                  <a:srgbClr val="000000"/>
                </a:solidFill>
                <a:uFill>
                  <a:solidFill>
                    <a:srgbClr val="ffffff"/>
                  </a:solidFill>
                </a:uFill>
                <a:latin typeface="Calibri"/>
              </a:rPr>
              <a:t>&lt;number&gt;</a:t>
            </a:fld>
            <a:endParaRPr b="0" lang="en-CA" sz="1800" spc="-1" strike="noStrike">
              <a:solidFill>
                <a:srgbClr val="000000"/>
              </a:solidFill>
              <a:uFill>
                <a:solidFill>
                  <a:srgbClr val="ffffff"/>
                </a:solidFill>
              </a:uFill>
              <a:latin typeface="Times New Roman"/>
            </a:endParaRPr>
          </a:p>
        </p:txBody>
      </p:sp>
      <p:pic>
        <p:nvPicPr>
          <p:cNvPr id="547" name="Picture 6" descr=""/>
          <p:cNvPicPr/>
          <p:nvPr/>
        </p:nvPicPr>
        <p:blipFill>
          <a:blip r:embed="rId1"/>
          <a:stretch/>
        </p:blipFill>
        <p:spPr>
          <a:xfrm>
            <a:off x="1547640" y="1268640"/>
            <a:ext cx="6568920" cy="5026680"/>
          </a:xfrm>
          <a:prstGeom prst="rect">
            <a:avLst/>
          </a:prstGeom>
          <a:ln>
            <a:noFill/>
          </a:ln>
        </p:spPr>
      </p:pic>
      <p:pic>
        <p:nvPicPr>
          <p:cNvPr id="548" name="Picture 8" descr=""/>
          <p:cNvPicPr/>
          <p:nvPr/>
        </p:nvPicPr>
        <p:blipFill>
          <a:blip r:embed="rId2"/>
          <a:stretch/>
        </p:blipFill>
        <p:spPr>
          <a:xfrm>
            <a:off x="1562760" y="1250640"/>
            <a:ext cx="6538680" cy="5085000"/>
          </a:xfrm>
          <a:prstGeom prst="rect">
            <a:avLst/>
          </a:prstGeom>
          <a:ln>
            <a:noFill/>
          </a:ln>
        </p:spPr>
      </p:pic>
    </p:spTree>
  </p:cSld>
  <p:timing>
    <p:tnLst>
      <p:par>
        <p:cTn id="473" dur="indefinite" restart="never" nodeType="tmRoot">
          <p:childTnLst>
            <p:seq>
              <p:cTn id="474" dur="indefinite" nodeType="mainSeq">
                <p:childTnLst>
                  <p:par>
                    <p:cTn id="475" fill="hold">
                      <p:stCondLst>
                        <p:cond delay="indefinite"/>
                      </p:stCondLst>
                      <p:childTnLst>
                        <p:par>
                          <p:cTn id="476" fill="hold">
                            <p:stCondLst>
                              <p:cond delay="0"/>
                            </p:stCondLst>
                            <p:childTnLst>
                              <p:par>
                                <p:cTn id="477" nodeType="clickEffect" fill="hold" presetClass="entr" presetID="10">
                                  <p:stCondLst>
                                    <p:cond delay="0"/>
                                  </p:stCondLst>
                                  <p:childTnLst>
                                    <p:set>
                                      <p:cBhvr>
                                        <p:cTn id="478" dur="1" fill="hold">
                                          <p:stCondLst>
                                            <p:cond delay="0"/>
                                          </p:stCondLst>
                                        </p:cTn>
                                        <p:tgtEl>
                                          <p:spTgt spid="548"/>
                                        </p:tgtEl>
                                        <p:attrNameLst>
                                          <p:attrName>style.visibility</p:attrName>
                                        </p:attrNameLst>
                                      </p:cBhvr>
                                      <p:to>
                                        <p:strVal val="visible"/>
                                      </p:to>
                                    </p:set>
                                    <p:animEffect filter="fade" transition="in">
                                      <p:cBhvr additive="repl">
                                        <p:cTn id="479" dur="500"/>
                                        <p:tgtEl>
                                          <p:spTgt spid="5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700200" y="231840"/>
            <a:ext cx="7308360" cy="601200"/>
          </a:xfrm>
          <a:prstGeom prst="rect">
            <a:avLst/>
          </a:prstGeom>
          <a:noFill/>
          <a:ln>
            <a:noFill/>
          </a:ln>
        </p:spPr>
        <p:txBody>
          <a:bodyPr/>
          <a:p>
            <a:pPr marL="343080" indent="-342720">
              <a:lnSpc>
                <a:spcPct val="100000"/>
              </a:lnSpc>
              <a:spcBef>
                <a:spcPts val="799"/>
              </a:spcBef>
            </a:pPr>
            <a:r>
              <a:rPr b="1" lang="es-CL" sz="4000" spc="-1" strike="noStrike">
                <a:solidFill>
                  <a:srgbClr val="0c2344"/>
                </a:solidFill>
                <a:uFill>
                  <a:solidFill>
                    <a:srgbClr val="ffffff"/>
                  </a:solidFill>
                </a:uFill>
                <a:latin typeface="Calibri"/>
                <a:ea typeface="ＭＳ Ｐゴシック"/>
              </a:rPr>
              <a:t>Need Help?</a:t>
            </a:r>
            <a:endParaRPr b="0" lang="es-CL" sz="4000" spc="-1" strike="noStrike">
              <a:solidFill>
                <a:srgbClr val="000000"/>
              </a:solidFill>
              <a:uFill>
                <a:solidFill>
                  <a:srgbClr val="ffffff"/>
                </a:solidFill>
              </a:uFill>
              <a:latin typeface="Calibri"/>
            </a:endParaRPr>
          </a:p>
        </p:txBody>
      </p:sp>
      <p:pic>
        <p:nvPicPr>
          <p:cNvPr id="550" name="Picture 8" descr=""/>
          <p:cNvPicPr/>
          <p:nvPr/>
        </p:nvPicPr>
        <p:blipFill>
          <a:blip r:embed="rId1"/>
          <a:stretch/>
        </p:blipFill>
        <p:spPr>
          <a:xfrm>
            <a:off x="4811760" y="3801960"/>
            <a:ext cx="3357360" cy="2033280"/>
          </a:xfrm>
          <a:prstGeom prst="rect">
            <a:avLst/>
          </a:prstGeom>
          <a:ln>
            <a:noFill/>
          </a:ln>
        </p:spPr>
      </p:pic>
      <p:sp>
        <p:nvSpPr>
          <p:cNvPr id="551" name="TextShape 2"/>
          <p:cNvSpPr txBox="1"/>
          <p:nvPr/>
        </p:nvSpPr>
        <p:spPr>
          <a:xfrm>
            <a:off x="729360" y="1225440"/>
            <a:ext cx="4289040" cy="4075200"/>
          </a:xfrm>
          <a:prstGeom prst="rect">
            <a:avLst/>
          </a:prstGeom>
          <a:noFill/>
          <a:ln>
            <a:noFill/>
          </a:ln>
        </p:spPr>
        <p:txBody>
          <a:bodyPr/>
          <a:p>
            <a:pPr>
              <a:lnSpc>
                <a:spcPct val="100000"/>
              </a:lnSpc>
            </a:pPr>
            <a:r>
              <a:rPr b="1" lang="es-CL" sz="2400" spc="-1" strike="noStrike" u="sng">
                <a:solidFill>
                  <a:srgbClr val="0c2344"/>
                </a:solidFill>
                <a:uFill>
                  <a:solidFill>
                    <a:srgbClr val="ffffff"/>
                  </a:solidFill>
                </a:uFill>
                <a:latin typeface="Calibri"/>
                <a:ea typeface="ＭＳ Ｐゴシック"/>
              </a:rPr>
              <a:t>Resources &amp; Consultations</a:t>
            </a:r>
            <a:endParaRPr b="0" lang="es-CL" sz="2400" spc="-1" strike="noStrike">
              <a:solidFill>
                <a:srgbClr val="000000"/>
              </a:solidFill>
              <a:uFill>
                <a:solidFill>
                  <a:srgbClr val="ffffff"/>
                </a:solidFill>
              </a:uFill>
              <a:latin typeface="Calibri"/>
            </a:endParaRPr>
          </a:p>
          <a:p>
            <a:pPr>
              <a:lnSpc>
                <a:spcPct val="100000"/>
              </a:lnSpc>
              <a:spcBef>
                <a:spcPts val="601"/>
              </a:spcBef>
            </a:pPr>
            <a:r>
              <a:rPr b="1" lang="es-CL" sz="2400" spc="-1" strike="noStrike" u="sng">
                <a:solidFill>
                  <a:srgbClr val="0000ff"/>
                </a:solidFill>
                <a:uFill>
                  <a:solidFill>
                    <a:srgbClr val="ffffff"/>
                  </a:solidFill>
                </a:uFill>
                <a:latin typeface="Calibri"/>
                <a:ea typeface="ＭＳ Ｐゴシック"/>
                <a:hlinkClick r:id="rId2"/>
              </a:rPr>
              <a:t>researchcommons.library.ubc.ca</a:t>
            </a:r>
            <a:endParaRPr b="0" lang="es-CL" sz="2400" spc="-1" strike="noStrike">
              <a:solidFill>
                <a:srgbClr val="000000"/>
              </a:solidFill>
              <a:uFill>
                <a:solidFill>
                  <a:srgbClr val="ffffff"/>
                </a:solidFill>
              </a:uFill>
              <a:latin typeface="Calibri"/>
            </a:endParaRPr>
          </a:p>
          <a:p>
            <a:pPr>
              <a:lnSpc>
                <a:spcPct val="100000"/>
              </a:lnSpc>
              <a:spcBef>
                <a:spcPts val="601"/>
              </a:spcBef>
            </a:pPr>
            <a:endParaRPr b="0" lang="es-CL" sz="2400" spc="-1" strike="noStrike">
              <a:solidFill>
                <a:srgbClr val="000000"/>
              </a:solidFill>
              <a:uFill>
                <a:solidFill>
                  <a:srgbClr val="ffffff"/>
                </a:solidFill>
              </a:uFill>
              <a:latin typeface="Calibri"/>
            </a:endParaRPr>
          </a:p>
          <a:p>
            <a:pPr>
              <a:lnSpc>
                <a:spcPct val="100000"/>
              </a:lnSpc>
              <a:spcBef>
                <a:spcPts val="601"/>
              </a:spcBef>
            </a:pPr>
            <a:r>
              <a:rPr b="1" lang="es-CL" sz="2400" spc="-1" strike="noStrike" u="sng">
                <a:solidFill>
                  <a:srgbClr val="0c2344"/>
                </a:solidFill>
                <a:uFill>
                  <a:solidFill>
                    <a:srgbClr val="ffffff"/>
                  </a:solidFill>
                </a:uFill>
                <a:latin typeface="Calibri"/>
                <a:ea typeface="ＭＳ Ｐゴシック"/>
              </a:rPr>
              <a:t>Workshops</a:t>
            </a:r>
            <a:endParaRPr b="0" lang="es-CL" sz="2400" spc="-1" strike="noStrike">
              <a:solidFill>
                <a:srgbClr val="000000"/>
              </a:solidFill>
              <a:uFill>
                <a:solidFill>
                  <a:srgbClr val="ffffff"/>
                </a:solidFill>
              </a:uFill>
              <a:latin typeface="Calibri"/>
            </a:endParaRPr>
          </a:p>
          <a:p>
            <a:pPr>
              <a:lnSpc>
                <a:spcPct val="100000"/>
              </a:lnSpc>
            </a:pPr>
            <a:r>
              <a:rPr b="1" lang="es-CL" sz="2400" spc="-1" strike="noStrike" u="sng">
                <a:solidFill>
                  <a:srgbClr val="0000ff"/>
                </a:solidFill>
                <a:uFill>
                  <a:solidFill>
                    <a:srgbClr val="ffffff"/>
                  </a:solidFill>
                </a:uFill>
                <a:latin typeface="Calibri"/>
                <a:ea typeface="ＭＳ Ｐゴシック"/>
                <a:hlinkClick r:id="rId3"/>
              </a:rPr>
              <a:t>elred.library.ubc.ca/libs</a:t>
            </a:r>
            <a:endParaRPr b="0" lang="es-CL" sz="2400" spc="-1" strike="noStrike">
              <a:solidFill>
                <a:srgbClr val="000000"/>
              </a:solidFill>
              <a:uFill>
                <a:solidFill>
                  <a:srgbClr val="ffffff"/>
                </a:solidFill>
              </a:uFill>
              <a:latin typeface="Calibri"/>
            </a:endParaRPr>
          </a:p>
          <a:p>
            <a:pPr>
              <a:lnSpc>
                <a:spcPct val="100000"/>
              </a:lnSpc>
              <a:spcAft>
                <a:spcPts val="601"/>
              </a:spcAft>
            </a:pPr>
            <a:endParaRPr b="0" lang="es-CL" sz="2400" spc="-1" strike="noStrike">
              <a:solidFill>
                <a:srgbClr val="000000"/>
              </a:solidFill>
              <a:uFill>
                <a:solidFill>
                  <a:srgbClr val="ffffff"/>
                </a:solidFill>
              </a:uFill>
              <a:latin typeface="Calibri"/>
            </a:endParaRPr>
          </a:p>
          <a:p>
            <a:pPr>
              <a:lnSpc>
                <a:spcPct val="100000"/>
              </a:lnSpc>
              <a:spcAft>
                <a:spcPts val="601"/>
              </a:spcAft>
            </a:pPr>
            <a:r>
              <a:rPr b="1" lang="es-CL" sz="2400" spc="-1" strike="noStrike" u="sng">
                <a:solidFill>
                  <a:srgbClr val="0c2344"/>
                </a:solidFill>
                <a:uFill>
                  <a:solidFill>
                    <a:srgbClr val="ffffff"/>
                  </a:solidFill>
                </a:uFill>
                <a:latin typeface="Calibri"/>
                <a:ea typeface="ＭＳ Ｐゴシック"/>
              </a:rPr>
              <a:t>Email </a:t>
            </a:r>
            <a:endParaRPr b="0" lang="es-CL" sz="2400" spc="-1" strike="noStrike">
              <a:solidFill>
                <a:srgbClr val="000000"/>
              </a:solidFill>
              <a:uFill>
                <a:solidFill>
                  <a:srgbClr val="ffffff"/>
                </a:solidFill>
              </a:uFill>
              <a:latin typeface="Calibri"/>
            </a:endParaRPr>
          </a:p>
          <a:p>
            <a:pPr>
              <a:lnSpc>
                <a:spcPct val="100000"/>
              </a:lnSpc>
              <a:spcAft>
                <a:spcPts val="601"/>
              </a:spcAft>
            </a:pPr>
            <a:r>
              <a:rPr b="1" lang="es-CL" sz="2400" spc="-1" strike="noStrike" u="sng">
                <a:solidFill>
                  <a:srgbClr val="0000ff"/>
                </a:solidFill>
                <a:uFill>
                  <a:solidFill>
                    <a:srgbClr val="ffffff"/>
                  </a:solidFill>
                </a:uFill>
                <a:latin typeface="Calibri"/>
                <a:ea typeface="ＭＳ Ｐゴシック"/>
                <a:hlinkClick r:id="rId4"/>
              </a:rPr>
              <a:t>research.commons@ubc.ca</a:t>
            </a:r>
            <a:endParaRPr b="0" lang="es-CL" sz="2400" spc="-1" strike="noStrike">
              <a:solidFill>
                <a:srgbClr val="000000"/>
              </a:solidFill>
              <a:uFill>
                <a:solidFill>
                  <a:srgbClr val="ffffff"/>
                </a:solidFill>
              </a:uFill>
              <a:latin typeface="Calibri"/>
            </a:endParaRPr>
          </a:p>
          <a:p>
            <a:pPr>
              <a:lnSpc>
                <a:spcPct val="100000"/>
              </a:lnSpc>
              <a:spcAft>
                <a:spcPts val="601"/>
              </a:spcAft>
            </a:pPr>
            <a:endParaRPr b="0" lang="es-CL" sz="2400" spc="-1" strike="noStrike">
              <a:solidFill>
                <a:srgbClr val="000000"/>
              </a:solidFill>
              <a:uFill>
                <a:solidFill>
                  <a:srgbClr val="ffffff"/>
                </a:solidFill>
              </a:uFill>
              <a:latin typeface="Calibri"/>
            </a:endParaRPr>
          </a:p>
          <a:p>
            <a:pPr>
              <a:lnSpc>
                <a:spcPct val="100000"/>
              </a:lnSpc>
              <a:spcAft>
                <a:spcPts val="601"/>
              </a:spcAft>
            </a:pPr>
            <a:endParaRPr b="0" lang="es-CL" sz="2400" spc="-1" strike="noStrike">
              <a:solidFill>
                <a:srgbClr val="000000"/>
              </a:solidFill>
              <a:uFill>
                <a:solidFill>
                  <a:srgbClr val="ffffff"/>
                </a:solidFill>
              </a:uFill>
              <a:latin typeface="Calibri"/>
            </a:endParaRPr>
          </a:p>
          <a:p>
            <a:pPr>
              <a:lnSpc>
                <a:spcPct val="100000"/>
              </a:lnSpc>
              <a:spcAft>
                <a:spcPts val="601"/>
              </a:spcAft>
            </a:pPr>
            <a:endParaRPr b="0" lang="es-CL" sz="2400" spc="-1" strike="noStrike">
              <a:solidFill>
                <a:srgbClr val="000000"/>
              </a:solidFill>
              <a:uFill>
                <a:solidFill>
                  <a:srgbClr val="ffffff"/>
                </a:solidFill>
              </a:uFill>
              <a:latin typeface="Calibri"/>
            </a:endParaRPr>
          </a:p>
          <a:p>
            <a:pPr>
              <a:lnSpc>
                <a:spcPct val="100000"/>
              </a:lnSpc>
              <a:spcAft>
                <a:spcPts val="601"/>
              </a:spcAft>
            </a:pPr>
            <a:endParaRPr b="0" lang="es-CL" sz="2400" spc="-1" strike="noStrike">
              <a:solidFill>
                <a:srgbClr val="000000"/>
              </a:solidFill>
              <a:uFill>
                <a:solidFill>
                  <a:srgbClr val="ffffff"/>
                </a:solidFill>
              </a:uFill>
              <a:latin typeface="Calibri"/>
            </a:endParaRPr>
          </a:p>
          <a:p>
            <a:pPr>
              <a:lnSpc>
                <a:spcPct val="100000"/>
              </a:lnSpc>
            </a:pPr>
            <a:r>
              <a:rPr b="1" lang="es-CL" sz="2400" spc="-1" strike="noStrike">
                <a:solidFill>
                  <a:srgbClr val="0c2344"/>
                </a:solidFill>
                <a:uFill>
                  <a:solidFill>
                    <a:srgbClr val="ffffff"/>
                  </a:solidFill>
                </a:uFill>
                <a:latin typeface="Calibri"/>
                <a:ea typeface="ＭＳ Ｐゴシック"/>
              </a:rPr>
              <a:t> </a:t>
            </a:r>
            <a:endParaRPr b="0" lang="es-CL" sz="2400" spc="-1" strike="noStrike">
              <a:solidFill>
                <a:srgbClr val="000000"/>
              </a:solidFill>
              <a:uFill>
                <a:solidFill>
                  <a:srgbClr val="ffffff"/>
                </a:solidFill>
              </a:uFill>
              <a:latin typeface="Calibri"/>
            </a:endParaRPr>
          </a:p>
        </p:txBody>
      </p:sp>
      <p:pic>
        <p:nvPicPr>
          <p:cNvPr id="552" name="Picture 1" descr=""/>
          <p:cNvPicPr/>
          <p:nvPr/>
        </p:nvPicPr>
        <p:blipFill>
          <a:blip r:embed="rId5"/>
          <a:stretch/>
        </p:blipFill>
        <p:spPr>
          <a:xfrm>
            <a:off x="5427720" y="1887480"/>
            <a:ext cx="499680" cy="499680"/>
          </a:xfrm>
          <a:prstGeom prst="rect">
            <a:avLst/>
          </a:prstGeom>
          <a:ln>
            <a:noFill/>
          </a:ln>
        </p:spPr>
      </p:pic>
      <p:pic>
        <p:nvPicPr>
          <p:cNvPr id="553" name="Picture 5" descr=""/>
          <p:cNvPicPr/>
          <p:nvPr/>
        </p:nvPicPr>
        <p:blipFill>
          <a:blip r:embed="rId6"/>
          <a:stretch/>
        </p:blipFill>
        <p:spPr>
          <a:xfrm>
            <a:off x="5427720" y="2592360"/>
            <a:ext cx="499680" cy="499680"/>
          </a:xfrm>
          <a:prstGeom prst="rect">
            <a:avLst/>
          </a:prstGeom>
          <a:ln>
            <a:noFill/>
          </a:ln>
        </p:spPr>
      </p:pic>
      <p:sp>
        <p:nvSpPr>
          <p:cNvPr id="554" name="CustomShape 3"/>
          <p:cNvSpPr/>
          <p:nvPr/>
        </p:nvSpPr>
        <p:spPr>
          <a:xfrm>
            <a:off x="6066360" y="1982880"/>
            <a:ext cx="17553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400" spc="-1" strike="noStrike">
                <a:solidFill>
                  <a:srgbClr val="000000"/>
                </a:solidFill>
                <a:uFill>
                  <a:solidFill>
                    <a:srgbClr val="ffffff"/>
                  </a:solidFill>
                </a:uFill>
                <a:latin typeface="Verdana"/>
                <a:ea typeface="MS PGothic"/>
              </a:rPr>
              <a:t>@UBCRCommons</a:t>
            </a:r>
            <a:endParaRPr b="0" lang="en-CA" sz="1400" spc="-1" strike="noStrike">
              <a:solidFill>
                <a:srgbClr val="000000"/>
              </a:solidFill>
              <a:uFill>
                <a:solidFill>
                  <a:srgbClr val="ffffff"/>
                </a:solidFill>
              </a:uFill>
              <a:latin typeface="Arial"/>
            </a:endParaRPr>
          </a:p>
        </p:txBody>
      </p:sp>
      <p:sp>
        <p:nvSpPr>
          <p:cNvPr id="555" name="CustomShape 4"/>
          <p:cNvSpPr/>
          <p:nvPr/>
        </p:nvSpPr>
        <p:spPr>
          <a:xfrm>
            <a:off x="6010200" y="2678040"/>
            <a:ext cx="22719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400" spc="-1" strike="noStrike">
                <a:solidFill>
                  <a:srgbClr val="000000"/>
                </a:solidFill>
                <a:uFill>
                  <a:solidFill>
                    <a:srgbClr val="ffffff"/>
                  </a:solidFill>
                </a:uFill>
                <a:latin typeface="Verdana"/>
                <a:ea typeface="MS PGothic"/>
              </a:rPr>
              <a:t>UBCResearchCommons</a:t>
            </a:r>
            <a:endParaRPr b="0" lang="en-CA" sz="1400" spc="-1" strike="noStrike">
              <a:solidFill>
                <a:srgbClr val="000000"/>
              </a:solidFill>
              <a:uFill>
                <a:solidFill>
                  <a:srgbClr val="ffffff"/>
                </a:solidFill>
              </a:uFill>
              <a:latin typeface="Arial"/>
            </a:endParaRPr>
          </a:p>
        </p:txBody>
      </p:sp>
      <p:sp>
        <p:nvSpPr>
          <p:cNvPr id="556" name="CustomShape 5"/>
          <p:cNvSpPr/>
          <p:nvPr/>
        </p:nvSpPr>
        <p:spPr>
          <a:xfrm>
            <a:off x="155520" y="-525600"/>
            <a:ext cx="1657080" cy="1104480"/>
          </a:xfrm>
          <a:prstGeom prst="rect">
            <a:avLst/>
          </a:prstGeom>
          <a:noFill/>
          <a:ln>
            <a:noFill/>
          </a:ln>
        </p:spPr>
        <p:style>
          <a:lnRef idx="0"/>
          <a:fillRef idx="0"/>
          <a:effectRef idx="0"/>
          <a:fontRef idx="minor"/>
        </p:style>
      </p:sp>
      <p:sp>
        <p:nvSpPr>
          <p:cNvPr id="557" name="CustomShape 6"/>
          <p:cNvSpPr/>
          <p:nvPr/>
        </p:nvSpPr>
        <p:spPr>
          <a:xfrm>
            <a:off x="6092640" y="1333440"/>
            <a:ext cx="18147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CA" sz="1400" spc="-1" strike="noStrike">
                <a:solidFill>
                  <a:srgbClr val="000000"/>
                </a:solidFill>
                <a:uFill>
                  <a:solidFill>
                    <a:srgbClr val="ffffff"/>
                  </a:solidFill>
                </a:uFill>
                <a:latin typeface="Verdana"/>
                <a:ea typeface="MS PGothic"/>
              </a:rPr>
              <a:t>researchcommons</a:t>
            </a:r>
            <a:endParaRPr b="0" lang="en-CA" sz="1400" spc="-1" strike="noStrike">
              <a:solidFill>
                <a:srgbClr val="000000"/>
              </a:solidFill>
              <a:uFill>
                <a:solidFill>
                  <a:srgbClr val="ffffff"/>
                </a:solidFill>
              </a:uFill>
              <a:latin typeface="Arial"/>
            </a:endParaRPr>
          </a:p>
        </p:txBody>
      </p:sp>
      <p:pic>
        <p:nvPicPr>
          <p:cNvPr id="558" name="Picture 1" descr=""/>
          <p:cNvPicPr/>
          <p:nvPr/>
        </p:nvPicPr>
        <p:blipFill>
          <a:blip r:embed="rId7"/>
          <a:stretch/>
        </p:blipFill>
        <p:spPr>
          <a:xfrm>
            <a:off x="5411520" y="1189800"/>
            <a:ext cx="531720" cy="522720"/>
          </a:xfrm>
          <a:prstGeom prst="rect">
            <a:avLst/>
          </a:prstGeom>
          <a:ln>
            <a:noFill/>
          </a:ln>
        </p:spPr>
      </p:pic>
    </p:spTree>
  </p:cSld>
  <p:timing>
    <p:tnLst>
      <p:par>
        <p:cTn id="480" dur="indefinite" restart="never" nodeType="tmRoot">
          <p:childTnLst>
            <p:seq>
              <p:cTn id="481"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57200" y="404640"/>
            <a:ext cx="8229240" cy="1142640"/>
          </a:xfrm>
          <a:prstGeom prst="rect">
            <a:avLst/>
          </a:prstGeom>
          <a:noFill/>
          <a:ln>
            <a:noFill/>
          </a:ln>
        </p:spPr>
        <p:txBody>
          <a:bodyPr lIns="90000" rIns="90000" tIns="45000" bIns="45000"/>
          <a:p>
            <a:pPr algn="ctr">
              <a:lnSpc>
                <a:spcPct val="100000"/>
              </a:lnSpc>
            </a:pPr>
            <a:r>
              <a:rPr b="0" lang="es-CL" sz="4400" spc="-1" strike="noStrike">
                <a:solidFill>
                  <a:srgbClr val="000000"/>
                </a:solidFill>
                <a:uFill>
                  <a:solidFill>
                    <a:srgbClr val="ffffff"/>
                  </a:solidFill>
                </a:uFill>
                <a:latin typeface="Calibri"/>
                <a:ea typeface="ＭＳ Ｐゴシック"/>
              </a:rPr>
              <a:t>Wrap-Up</a:t>
            </a:r>
            <a:endParaRPr b="0" lang="es-CL" sz="4400" spc="-1" strike="noStrike">
              <a:solidFill>
                <a:srgbClr val="000000"/>
              </a:solidFill>
              <a:uFill>
                <a:solidFill>
                  <a:srgbClr val="ffffff"/>
                </a:solidFill>
              </a:uFill>
              <a:latin typeface="Calibri"/>
            </a:endParaRPr>
          </a:p>
        </p:txBody>
      </p:sp>
      <p:sp>
        <p:nvSpPr>
          <p:cNvPr id="560" name="TextShape 2"/>
          <p:cNvSpPr txBox="1"/>
          <p:nvPr/>
        </p:nvSpPr>
        <p:spPr>
          <a:xfrm>
            <a:off x="486720" y="1850400"/>
            <a:ext cx="8229240" cy="4525560"/>
          </a:xfrm>
          <a:prstGeom prst="rect">
            <a:avLst/>
          </a:prstGeom>
          <a:noFill/>
          <a:ln>
            <a:noFill/>
          </a:ln>
        </p:spPr>
        <p:txBody>
          <a:bodyPr lIns="90000" rIns="90000" tIns="45000" bIns="45000"/>
          <a:p>
            <a:pPr marL="343080" indent="-342720">
              <a:lnSpc>
                <a:spcPct val="100000"/>
              </a:lnSpc>
              <a:spcBef>
                <a:spcPts val="720"/>
              </a:spcBef>
              <a:buClr>
                <a:srgbClr val="000000"/>
              </a:buClr>
              <a:buFont typeface="Arial"/>
              <a:buChar char="•"/>
            </a:pPr>
            <a:r>
              <a:rPr b="0" lang="es-CL" sz="3600" spc="-1" strike="noStrike">
                <a:solidFill>
                  <a:srgbClr val="000000"/>
                </a:solidFill>
                <a:uFill>
                  <a:solidFill>
                    <a:srgbClr val="ffffff"/>
                  </a:solidFill>
                </a:uFill>
                <a:latin typeface="Calibri"/>
                <a:ea typeface="ＭＳ Ｐゴシック"/>
              </a:rPr>
              <a:t>Evaluation form:</a:t>
            </a:r>
            <a:r>
              <a:rPr b="0" lang="es-CL" sz="3200" spc="-1" strike="noStrike">
                <a:solidFill>
                  <a:srgbClr val="000000"/>
                </a:solidFill>
                <a:uFill>
                  <a:solidFill>
                    <a:srgbClr val="ffffff"/>
                  </a:solidFill>
                </a:uFill>
                <a:latin typeface="Calibri"/>
                <a:ea typeface="ＭＳ Ｐゴシック"/>
              </a:rPr>
              <a:t> (Please complete!)</a:t>
            </a:r>
            <a:endParaRPr b="0" lang="es-CL" sz="3200" spc="-1" strike="noStrike">
              <a:solidFill>
                <a:srgbClr val="000000"/>
              </a:solidFill>
              <a:uFill>
                <a:solidFill>
                  <a:srgbClr val="ffffff"/>
                </a:solidFill>
              </a:uFill>
              <a:latin typeface="Calibri"/>
            </a:endParaRPr>
          </a:p>
          <a:p>
            <a:endParaRPr b="0" lang="es-CL" sz="3200" spc="-1" strike="noStrike">
              <a:solidFill>
                <a:srgbClr val="000000"/>
              </a:solidFill>
              <a:uFill>
                <a:solidFill>
                  <a:srgbClr val="ffffff"/>
                </a:solidFill>
              </a:uFill>
              <a:latin typeface="Calibri"/>
            </a:endParaRPr>
          </a:p>
          <a:p>
            <a:r>
              <a:rPr b="0" lang="es-CL" sz="2800" spc="-1" strike="noStrike">
                <a:solidFill>
                  <a:srgbClr val="000000"/>
                </a:solidFill>
                <a:uFill>
                  <a:solidFill>
                    <a:srgbClr val="ffffff"/>
                  </a:solidFill>
                </a:uFill>
                <a:latin typeface="Calibri"/>
                <a:ea typeface="ＭＳ Ｐゴシック"/>
              </a:rPr>
              <a:t>Link in follow-up email sent one hour after the workshop ends</a:t>
            </a:r>
            <a:endParaRPr b="0" lang="es-CL" sz="2800" spc="-1" strike="noStrike">
              <a:solidFill>
                <a:srgbClr val="000000"/>
              </a:solidFill>
              <a:uFill>
                <a:solidFill>
                  <a:srgbClr val="ffffff"/>
                </a:solidFill>
              </a:uFill>
              <a:latin typeface="Calibri"/>
            </a:endParaRPr>
          </a:p>
          <a:p>
            <a:pPr algn="ctr">
              <a:lnSpc>
                <a:spcPct val="100000"/>
              </a:lnSpc>
            </a:pPr>
            <a:endParaRPr b="0" lang="es-CL" sz="2800" spc="-1" strike="noStrike">
              <a:solidFill>
                <a:srgbClr val="000000"/>
              </a:solidFill>
              <a:uFill>
                <a:solidFill>
                  <a:srgbClr val="ffffff"/>
                </a:solidFill>
              </a:uFill>
              <a:latin typeface="Calibri"/>
            </a:endParaRPr>
          </a:p>
          <a:p>
            <a:pPr algn="ctr">
              <a:lnSpc>
                <a:spcPct val="100000"/>
              </a:lnSpc>
            </a:pPr>
            <a:endParaRPr b="0" lang="es-CL" sz="2800" spc="-1" strike="noStrike">
              <a:solidFill>
                <a:srgbClr val="000000"/>
              </a:solidFill>
              <a:uFill>
                <a:solidFill>
                  <a:srgbClr val="ffffff"/>
                </a:solidFill>
              </a:uFill>
              <a:latin typeface="Calibri"/>
            </a:endParaRPr>
          </a:p>
          <a:p>
            <a:pPr algn="ctr">
              <a:lnSpc>
                <a:spcPct val="100000"/>
              </a:lnSpc>
            </a:pPr>
            <a:endParaRPr b="0" lang="es-CL" sz="2800" spc="-1" strike="noStrike">
              <a:solidFill>
                <a:srgbClr val="000000"/>
              </a:solidFill>
              <a:uFill>
                <a:solidFill>
                  <a:srgbClr val="ffffff"/>
                </a:solidFill>
              </a:uFill>
              <a:latin typeface="Calibri"/>
            </a:endParaRPr>
          </a:p>
          <a:p>
            <a:pPr algn="ctr">
              <a:lnSpc>
                <a:spcPct val="100000"/>
              </a:lnSpc>
            </a:pPr>
            <a:r>
              <a:rPr b="0" lang="es-CL" sz="4000" spc="-1" strike="noStrike">
                <a:solidFill>
                  <a:srgbClr val="1f497d"/>
                </a:solidFill>
                <a:uFill>
                  <a:solidFill>
                    <a:srgbClr val="ffffff"/>
                  </a:solidFill>
                </a:uFill>
                <a:latin typeface="Calibri"/>
                <a:ea typeface="ＭＳ Ｐゴシック"/>
              </a:rPr>
              <a:t>Thanks for coming!</a:t>
            </a:r>
            <a:endParaRPr b="0" lang="es-CL" sz="4000" spc="-1" strike="noStrike">
              <a:solidFill>
                <a:srgbClr val="000000"/>
              </a:solidFill>
              <a:uFill>
                <a:solidFill>
                  <a:srgbClr val="ffffff"/>
                </a:solidFill>
              </a:uFill>
              <a:latin typeface="Calibri"/>
            </a:endParaRPr>
          </a:p>
        </p:txBody>
      </p:sp>
    </p:spTree>
  </p:cSld>
  <p:timing>
    <p:tnLst>
      <p:par>
        <p:cTn id="482" dur="indefinite" restart="never" nodeType="tmRoot">
          <p:childTnLst>
            <p:seq>
              <p:cTn id="483"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6" descr=""/>
          <p:cNvPicPr/>
          <p:nvPr/>
        </p:nvPicPr>
        <p:blipFill>
          <a:blip r:embed="rId1"/>
          <a:stretch/>
        </p:blipFill>
        <p:spPr>
          <a:xfrm>
            <a:off x="2901240" y="4305600"/>
            <a:ext cx="1684440" cy="1497240"/>
          </a:xfrm>
          <a:prstGeom prst="rect">
            <a:avLst/>
          </a:prstGeom>
          <a:ln>
            <a:noFill/>
          </a:ln>
        </p:spPr>
      </p:pic>
      <p:sp>
        <p:nvSpPr>
          <p:cNvPr id="274" name="TextShape 1"/>
          <p:cNvSpPr txBox="1"/>
          <p:nvPr/>
        </p:nvSpPr>
        <p:spPr>
          <a:xfrm>
            <a:off x="-324720" y="157680"/>
            <a:ext cx="6856200" cy="1138320"/>
          </a:xfrm>
          <a:prstGeom prst="rect">
            <a:avLst/>
          </a:prstGeom>
          <a:noFill/>
          <a:ln>
            <a:noFill/>
          </a:ln>
        </p:spPr>
        <p:txBody>
          <a:bodyPr lIns="90000" rIns="90000" tIns="45000" bIns="45000"/>
          <a:p>
            <a:pPr algn="ctr">
              <a:lnSpc>
                <a:spcPct val="100000"/>
              </a:lnSpc>
            </a:pPr>
            <a:r>
              <a:rPr b="0" lang="es-CL" sz="3200" spc="-1" strike="noStrike">
                <a:solidFill>
                  <a:srgbClr val="000000"/>
                </a:solidFill>
                <a:uFill>
                  <a:solidFill>
                    <a:srgbClr val="ffffff"/>
                  </a:solidFill>
                </a:uFill>
                <a:latin typeface="Calibri"/>
                <a:ea typeface="ＭＳ Ｐゴシック"/>
              </a:rPr>
              <a:t>Constructing relationships in QDA</a:t>
            </a:r>
            <a:endParaRPr b="0" lang="es-CL" sz="3200" spc="-1" strike="noStrike">
              <a:solidFill>
                <a:srgbClr val="000000"/>
              </a:solidFill>
              <a:uFill>
                <a:solidFill>
                  <a:srgbClr val="ffffff"/>
                </a:solidFill>
              </a:uFill>
              <a:latin typeface="Calibri"/>
            </a:endParaRPr>
          </a:p>
        </p:txBody>
      </p:sp>
      <p:sp>
        <p:nvSpPr>
          <p:cNvPr id="275" name="TextShape 2"/>
          <p:cNvSpPr txBox="1"/>
          <p:nvPr/>
        </p:nvSpPr>
        <p:spPr>
          <a:xfrm>
            <a:off x="2577960" y="241200"/>
            <a:ext cx="2176200" cy="63000"/>
          </a:xfrm>
          <a:prstGeom prst="rect">
            <a:avLst/>
          </a:prstGeom>
          <a:noFill/>
          <a:ln>
            <a:noFill/>
          </a:ln>
        </p:spPr>
        <p:txBody>
          <a:bodyPr lIns="90000" rIns="90000" tIns="45000" bIns="45000"/>
          <a:p>
            <a:pPr>
              <a:lnSpc>
                <a:spcPct val="100000"/>
              </a:lnSpc>
            </a:pPr>
            <a:r>
              <a:rPr b="0" lang="en-CA" sz="1800" spc="-1" strike="noStrike">
                <a:solidFill>
                  <a:srgbClr val="ffffff"/>
                </a:solidFill>
                <a:uFill>
                  <a:solidFill>
                    <a:srgbClr val="ffffff"/>
                  </a:solidFill>
                </a:uFill>
                <a:latin typeface="Calibri"/>
              </a:rPr>
              <a:t>2</a:t>
            </a:r>
            <a:endParaRPr b="0" lang="en-CA" sz="1800" spc="-1" strike="noStrike">
              <a:solidFill>
                <a:srgbClr val="000000"/>
              </a:solidFill>
              <a:uFill>
                <a:solidFill>
                  <a:srgbClr val="ffffff"/>
                </a:solidFill>
              </a:uFill>
              <a:latin typeface="Times New Roman"/>
            </a:endParaRPr>
          </a:p>
        </p:txBody>
      </p:sp>
      <p:sp>
        <p:nvSpPr>
          <p:cNvPr id="276" name="CustomShape 3"/>
          <p:cNvSpPr/>
          <p:nvPr/>
        </p:nvSpPr>
        <p:spPr>
          <a:xfrm>
            <a:off x="6426360" y="-27360"/>
            <a:ext cx="2880360" cy="642240"/>
          </a:xfrm>
          <a:prstGeom prst="rect">
            <a:avLst/>
          </a:prstGeom>
          <a:noFill/>
          <a:ln>
            <a:noFill/>
          </a:ln>
        </p:spPr>
        <p:style>
          <a:lnRef idx="0"/>
          <a:fillRef idx="0"/>
          <a:effectRef idx="0"/>
          <a:fontRef idx="minor"/>
        </p:style>
        <p:txBody>
          <a:bodyPr wrap="none" lIns="0" rIns="0" tIns="0" bIns="0" anchor="b"/>
          <a:p>
            <a:pPr>
              <a:lnSpc>
                <a:spcPct val="100000"/>
              </a:lnSpc>
            </a:pPr>
            <a:r>
              <a:rPr b="0" lang="en-CA" sz="1690" spc="-1" strike="noStrike">
                <a:solidFill>
                  <a:srgbClr val="333333"/>
                </a:solidFill>
                <a:uFill>
                  <a:solidFill>
                    <a:srgbClr val="ffffff"/>
                  </a:solidFill>
                </a:uFill>
                <a:latin typeface="Klavika Medium"/>
              </a:rPr>
              <a:t>(</a:t>
            </a:r>
            <a:r>
              <a:rPr b="0" lang="en-CA" sz="1690" spc="-1" strike="noStrike" u="sng">
                <a:solidFill>
                  <a:srgbClr val="0000ff"/>
                </a:solidFill>
                <a:uFill>
                  <a:solidFill>
                    <a:srgbClr val="ffffff"/>
                  </a:solidFill>
                </a:uFill>
                <a:latin typeface="Klavika Medium"/>
                <a:hlinkClick r:id="rId2"/>
              </a:rPr>
              <a:t>Maxwell &amp; </a:t>
            </a:r>
            <a:r>
              <a:rPr b="0" lang="en-CA" sz="1690" spc="-1" strike="noStrike" u="sng">
                <a:solidFill>
                  <a:srgbClr val="0000ff"/>
                </a:solidFill>
                <a:uFill>
                  <a:solidFill>
                    <a:srgbClr val="ffffff"/>
                  </a:solidFill>
                </a:uFill>
                <a:latin typeface="Klavika Medium"/>
                <a:hlinkClick r:id="rId3"/>
              </a:rPr>
              <a:t>Schmiel</a:t>
            </a:r>
            <a:r>
              <a:rPr b="0" lang="en-CA" sz="1690" spc="-1" strike="noStrike" u="sng">
                <a:solidFill>
                  <a:srgbClr val="0000ff"/>
                </a:solidFill>
                <a:uFill>
                  <a:solidFill>
                    <a:srgbClr val="ffffff"/>
                  </a:solidFill>
                </a:uFill>
                <a:latin typeface="Klavika Medium"/>
                <a:hlinkClick r:id="rId4"/>
              </a:rPr>
              <a:t>, 2013</a:t>
            </a:r>
            <a:r>
              <a:rPr b="0" lang="en-CA" sz="1690" spc="-1" strike="noStrike">
                <a:solidFill>
                  <a:srgbClr val="333333"/>
                </a:solidFill>
                <a:uFill>
                  <a:solidFill>
                    <a:srgbClr val="ffffff"/>
                  </a:solidFill>
                </a:uFill>
                <a:latin typeface="Klavika Medium"/>
              </a:rPr>
              <a:t>)</a:t>
            </a:r>
            <a:endParaRPr b="0" lang="en-CA" sz="1690" spc="-1" strike="noStrike">
              <a:solidFill>
                <a:srgbClr val="000000"/>
              </a:solidFill>
              <a:uFill>
                <a:solidFill>
                  <a:srgbClr val="ffffff"/>
                </a:solidFill>
              </a:uFill>
              <a:latin typeface="Arial"/>
            </a:endParaRPr>
          </a:p>
        </p:txBody>
      </p:sp>
      <p:sp>
        <p:nvSpPr>
          <p:cNvPr id="277" name="CustomShape 4"/>
          <p:cNvSpPr/>
          <p:nvPr/>
        </p:nvSpPr>
        <p:spPr>
          <a:xfrm>
            <a:off x="395640" y="930240"/>
            <a:ext cx="3312000" cy="4083120"/>
          </a:xfrm>
          <a:prstGeom prst="rect">
            <a:avLst/>
          </a:prstGeom>
          <a:noFill/>
          <a:ln>
            <a:noFill/>
          </a:ln>
        </p:spPr>
        <p:style>
          <a:lnRef idx="0"/>
          <a:fillRef idx="0"/>
          <a:effectRef idx="0"/>
          <a:fontRef idx="minor"/>
        </p:style>
        <p:txBody>
          <a:bodyPr lIns="90000" rIns="90000" tIns="45000" bIns="45000"/>
          <a:p>
            <a:pPr>
              <a:lnSpc>
                <a:spcPct val="100000"/>
              </a:lnSpc>
            </a:pPr>
            <a:r>
              <a:rPr b="1" lang="en-CA" sz="1800" spc="-1" strike="noStrike">
                <a:solidFill>
                  <a:srgbClr val="5034f8"/>
                </a:solidFill>
                <a:uFill>
                  <a:solidFill>
                    <a:srgbClr val="ffffff"/>
                  </a:solidFill>
                </a:uFill>
                <a:latin typeface="Calibri"/>
              </a:rPr>
              <a:t>Similarity-based relations  (categorizing strategies)</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r>
              <a:rPr b="1" lang="en-CA" sz="1800" spc="-1" strike="noStrike">
                <a:solidFill>
                  <a:srgbClr val="000000"/>
                </a:solidFill>
                <a:uFill>
                  <a:solidFill>
                    <a:srgbClr val="ffffff"/>
                  </a:solidFill>
                </a:uFill>
                <a:latin typeface="Calibri"/>
              </a:rPr>
              <a:t>resemblances or common features</a:t>
            </a:r>
            <a:r>
              <a:rPr b="0" lang="en-CA" sz="1800" spc="-1" strike="noStrike">
                <a:solidFill>
                  <a:srgbClr val="000000"/>
                </a:solidFill>
                <a:uFill>
                  <a:solidFill>
                    <a:srgbClr val="ffffff"/>
                  </a:solidFill>
                </a:uFill>
                <a:latin typeface="Calibri"/>
              </a:rPr>
              <a:t>; their identification is based on comparison, which can be </a:t>
            </a:r>
            <a:r>
              <a:rPr b="1" lang="en-CA" sz="1800" spc="-1" strike="noStrike">
                <a:solidFill>
                  <a:srgbClr val="000000"/>
                </a:solidFill>
                <a:uFill>
                  <a:solidFill>
                    <a:srgbClr val="ffffff"/>
                  </a:solidFill>
                </a:uFill>
                <a:latin typeface="Calibri"/>
              </a:rPr>
              <a:t>independent of time and place</a:t>
            </a:r>
            <a:r>
              <a:rPr b="0" lang="en-CA" sz="1800" spc="-1" strike="noStrike">
                <a:solidFill>
                  <a:srgbClr val="000000"/>
                </a:solidFill>
                <a:uFill>
                  <a:solidFill>
                    <a:srgbClr val="ffffff"/>
                  </a:solidFill>
                </a:uFill>
                <a:latin typeface="Calibri"/>
              </a:rPr>
              <a:t>. In qualitative data analysis, similarities and differences are generally used to  </a:t>
            </a:r>
            <a:r>
              <a:rPr b="1" lang="en-CA" sz="1800" spc="-1" strike="noStrike">
                <a:solidFill>
                  <a:srgbClr val="000000"/>
                </a:solidFill>
                <a:uFill>
                  <a:solidFill>
                    <a:srgbClr val="ffffff"/>
                  </a:solidFill>
                </a:uFill>
                <a:latin typeface="Calibri"/>
              </a:rPr>
              <a:t>define categories and to group and compare data by category.</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r>
              <a:rPr b="1" lang="en-CA" sz="1800" spc="-1" strike="noStrike">
                <a:solidFill>
                  <a:srgbClr val="0070c0"/>
                </a:solidFill>
                <a:uFill>
                  <a:solidFill>
                    <a:srgbClr val="ffffff"/>
                  </a:solidFill>
                </a:uFill>
                <a:latin typeface="Calibri"/>
              </a:rPr>
              <a:t>‘</a:t>
            </a:r>
            <a:r>
              <a:rPr b="1" lang="en-CA" sz="1800" spc="-1" strike="noStrike">
                <a:solidFill>
                  <a:srgbClr val="0070c0"/>
                </a:solidFill>
                <a:uFill>
                  <a:solidFill>
                    <a:srgbClr val="ffffff"/>
                  </a:solidFill>
                </a:uFill>
                <a:latin typeface="Calibri"/>
              </a:rPr>
              <a:t>How are they alike, and how are  they different?’ </a:t>
            </a:r>
            <a:r>
              <a:rPr b="0" lang="en-CA" sz="1800" spc="-1" strike="noStrike">
                <a:solidFill>
                  <a:srgbClr val="000000"/>
                </a:solidFill>
                <a:uFill>
                  <a:solidFill>
                    <a:srgbClr val="ffffff"/>
                  </a:solidFill>
                </a:uFill>
                <a:latin typeface="Calibri"/>
              </a:rPr>
              <a:t>(</a:t>
            </a:r>
            <a:r>
              <a:rPr b="0" lang="en-CA" sz="1800" spc="-1" strike="noStrike" u="sng">
                <a:solidFill>
                  <a:srgbClr val="0000ff"/>
                </a:solidFill>
                <a:uFill>
                  <a:solidFill>
                    <a:srgbClr val="ffffff"/>
                  </a:solidFill>
                </a:uFill>
                <a:latin typeface="Calibri"/>
                <a:hlinkClick r:id="rId5"/>
              </a:rPr>
              <a:t>Smith, 1979</a:t>
            </a:r>
            <a:r>
              <a:rPr b="0" lang="en-CA" sz="1800" spc="-1" strike="noStrike">
                <a:solidFill>
                  <a:srgbClr val="000000"/>
                </a:solidFill>
                <a:uFill>
                  <a:solidFill>
                    <a:srgbClr val="ffffff"/>
                  </a:solidFill>
                </a:uFill>
                <a:latin typeface="Calibri"/>
              </a:rPr>
              <a:t>)</a:t>
            </a:r>
            <a:endParaRPr b="0" lang="en-CA" sz="1800" spc="-1" strike="noStrike">
              <a:solidFill>
                <a:srgbClr val="000000"/>
              </a:solidFill>
              <a:uFill>
                <a:solidFill>
                  <a:srgbClr val="ffffff"/>
                </a:solidFill>
              </a:uFill>
              <a:latin typeface="Arial"/>
            </a:endParaRPr>
          </a:p>
        </p:txBody>
      </p:sp>
      <p:sp>
        <p:nvSpPr>
          <p:cNvPr id="278" name="CustomShape 5"/>
          <p:cNvSpPr/>
          <p:nvPr/>
        </p:nvSpPr>
        <p:spPr>
          <a:xfrm>
            <a:off x="4428000" y="880560"/>
            <a:ext cx="4530960" cy="3260160"/>
          </a:xfrm>
          <a:prstGeom prst="rect">
            <a:avLst/>
          </a:prstGeom>
          <a:noFill/>
          <a:ln>
            <a:noFill/>
          </a:ln>
        </p:spPr>
        <p:style>
          <a:lnRef idx="0"/>
          <a:fillRef idx="0"/>
          <a:effectRef idx="0"/>
          <a:fontRef idx="minor"/>
        </p:style>
        <p:txBody>
          <a:bodyPr lIns="90000" rIns="90000" tIns="45000" bIns="45000"/>
          <a:p>
            <a:pPr>
              <a:lnSpc>
                <a:spcPct val="100000"/>
              </a:lnSpc>
            </a:pPr>
            <a:r>
              <a:rPr b="1" lang="en-CA" sz="1800" spc="-1" strike="noStrike">
                <a:solidFill>
                  <a:srgbClr val="5034f8"/>
                </a:solidFill>
                <a:uFill>
                  <a:solidFill>
                    <a:srgbClr val="ffffff"/>
                  </a:solidFill>
                </a:uFill>
                <a:latin typeface="Calibri"/>
              </a:rPr>
              <a:t>Contiguity-based relations (connecting strategies)</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r>
              <a:rPr b="1" lang="en-CA" sz="1800" spc="-1" strike="noStrike">
                <a:solidFill>
                  <a:srgbClr val="000000"/>
                </a:solidFill>
                <a:uFill>
                  <a:solidFill>
                    <a:srgbClr val="ffffff"/>
                  </a:solidFill>
                </a:uFill>
                <a:latin typeface="Calibri"/>
              </a:rPr>
              <a:t>juxtaposition in time and space</a:t>
            </a:r>
            <a:r>
              <a:rPr b="0" lang="en-CA" sz="1800" spc="-1" strike="noStrike">
                <a:solidFill>
                  <a:srgbClr val="000000"/>
                </a:solidFill>
                <a:uFill>
                  <a:solidFill>
                    <a:srgbClr val="ffffff"/>
                  </a:solidFill>
                </a:uFill>
                <a:latin typeface="Calibri"/>
              </a:rPr>
              <a:t>, the  </a:t>
            </a:r>
            <a:r>
              <a:rPr b="1" lang="en-CA" sz="1800" spc="-1" strike="noStrike">
                <a:solidFill>
                  <a:srgbClr val="000000"/>
                </a:solidFill>
                <a:uFill>
                  <a:solidFill>
                    <a:srgbClr val="ffffff"/>
                  </a:solidFill>
                </a:uFill>
                <a:latin typeface="Calibri"/>
              </a:rPr>
              <a:t>influence</a:t>
            </a:r>
            <a:r>
              <a:rPr b="0" lang="en-CA" sz="1800" spc="-1" strike="noStrike">
                <a:solidFill>
                  <a:srgbClr val="000000"/>
                </a:solidFill>
                <a:uFill>
                  <a:solidFill>
                    <a:srgbClr val="ffffff"/>
                  </a:solidFill>
                </a:uFill>
                <a:latin typeface="Calibri"/>
              </a:rPr>
              <a:t> of one thing on another, or </a:t>
            </a:r>
            <a:r>
              <a:rPr b="1" lang="en-CA" sz="1800" spc="-1" strike="noStrike">
                <a:solidFill>
                  <a:srgbClr val="000000"/>
                </a:solidFill>
                <a:uFill>
                  <a:solidFill>
                    <a:srgbClr val="ffffff"/>
                  </a:solidFill>
                </a:uFill>
                <a:latin typeface="Calibri"/>
              </a:rPr>
              <a:t>relations among parts </a:t>
            </a:r>
            <a:r>
              <a:rPr b="0" lang="en-CA" sz="1800" spc="-1" strike="noStrike">
                <a:solidFill>
                  <a:srgbClr val="000000"/>
                </a:solidFill>
                <a:uFill>
                  <a:solidFill>
                    <a:srgbClr val="ffffff"/>
                  </a:solidFill>
                </a:uFill>
                <a:latin typeface="Calibri"/>
              </a:rPr>
              <a:t>of a text; their identification involves </a:t>
            </a:r>
            <a:r>
              <a:rPr b="1" lang="en-CA" sz="1800" spc="-1" strike="noStrike" u="sng">
                <a:solidFill>
                  <a:srgbClr val="0070c0"/>
                </a:solidFill>
                <a:uFill>
                  <a:solidFill>
                    <a:srgbClr val="ffffff"/>
                  </a:solidFill>
                </a:uFill>
                <a:latin typeface="Calibri"/>
              </a:rPr>
              <a:t>seeing</a:t>
            </a:r>
            <a:r>
              <a:rPr b="0" lang="en-CA" sz="1800" spc="-1" strike="noStrike">
                <a:solidFill>
                  <a:srgbClr val="000000"/>
                </a:solidFill>
                <a:uFill>
                  <a:solidFill>
                    <a:srgbClr val="ffffff"/>
                  </a:solidFill>
                </a:uFill>
                <a:latin typeface="Calibri"/>
              </a:rPr>
              <a:t> </a:t>
            </a:r>
            <a:r>
              <a:rPr b="1" lang="en-CA" sz="1800" spc="-1" strike="noStrike" u="sng">
                <a:solidFill>
                  <a:srgbClr val="0070c0"/>
                </a:solidFill>
                <a:uFill>
                  <a:solidFill>
                    <a:srgbClr val="ffffff"/>
                  </a:solidFill>
                </a:uFill>
                <a:latin typeface="Calibri"/>
              </a:rPr>
              <a:t>actual connections between  things, rather than similarities and differences</a:t>
            </a:r>
            <a:r>
              <a:rPr b="0" lang="en-CA" sz="1800" spc="-1" strike="noStrike">
                <a:solidFill>
                  <a:srgbClr val="000000"/>
                </a:solidFill>
                <a:uFill>
                  <a:solidFill>
                    <a:srgbClr val="ffffff"/>
                  </a:solidFill>
                </a:uFill>
                <a:latin typeface="Calibri"/>
              </a:rPr>
              <a:t>;</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may also be identified </a:t>
            </a:r>
            <a:r>
              <a:rPr b="1" lang="en-CA" sz="1800" spc="-1" strike="noStrike">
                <a:solidFill>
                  <a:srgbClr val="000000"/>
                </a:solidFill>
                <a:uFill>
                  <a:solidFill>
                    <a:srgbClr val="ffffff"/>
                  </a:solidFill>
                </a:uFill>
                <a:latin typeface="Calibri"/>
              </a:rPr>
              <a:t>among abstract concepts and categories</a:t>
            </a:r>
            <a:r>
              <a:rPr b="0" lang="en-CA" sz="1800" spc="-1" strike="noStrike">
                <a:solidFill>
                  <a:srgbClr val="000000"/>
                </a:solidFill>
                <a:uFill>
                  <a:solidFill>
                    <a:srgbClr val="ffffff"/>
                  </a:solidFill>
                </a:uFill>
                <a:latin typeface="Calibri"/>
              </a:rPr>
              <a:t>, as a </a:t>
            </a:r>
            <a:r>
              <a:rPr b="1" lang="en-CA" sz="1800" spc="-1" strike="noStrike">
                <a:solidFill>
                  <a:srgbClr val="000000"/>
                </a:solidFill>
                <a:uFill>
                  <a:solidFill>
                    <a:srgbClr val="ffffff"/>
                  </a:solidFill>
                </a:uFill>
                <a:latin typeface="Calibri"/>
              </a:rPr>
              <a:t>subsequent step  </a:t>
            </a:r>
            <a:r>
              <a:rPr b="0" lang="en-CA" sz="1800" spc="-1" strike="noStrike">
                <a:solidFill>
                  <a:srgbClr val="000000"/>
                </a:solidFill>
                <a:uFill>
                  <a:solidFill>
                    <a:srgbClr val="ffffff"/>
                  </a:solidFill>
                </a:uFill>
                <a:latin typeface="Calibri"/>
              </a:rPr>
              <a:t>to a categorizing analysis of the data.</a:t>
            </a:r>
            <a:endParaRPr b="0" lang="en-CA" sz="1800" spc="-1" strike="noStrike">
              <a:solidFill>
                <a:srgbClr val="000000"/>
              </a:solidFill>
              <a:uFill>
                <a:solidFill>
                  <a:srgbClr val="ffffff"/>
                </a:solidFill>
              </a:uFill>
              <a:latin typeface="Arial"/>
            </a:endParaRPr>
          </a:p>
        </p:txBody>
      </p:sp>
      <p:pic>
        <p:nvPicPr>
          <p:cNvPr id="279" name="Picture 9" descr=""/>
          <p:cNvPicPr/>
          <p:nvPr/>
        </p:nvPicPr>
        <p:blipFill>
          <a:blip r:embed="rId6"/>
          <a:stretch/>
        </p:blipFill>
        <p:spPr>
          <a:xfrm>
            <a:off x="6876360" y="4757040"/>
            <a:ext cx="1872000" cy="1053000"/>
          </a:xfrm>
          <a:prstGeom prst="rect">
            <a:avLst/>
          </a:prstGeom>
          <a:ln>
            <a:noFill/>
          </a:ln>
        </p:spPr>
      </p:pic>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1331640" y="274680"/>
            <a:ext cx="7560360" cy="993600"/>
          </a:xfrm>
          <a:prstGeom prst="rect">
            <a:avLst/>
          </a:prstGeom>
          <a:noFill/>
          <a:ln>
            <a:noFill/>
          </a:ln>
        </p:spPr>
        <p:txBody>
          <a:bodyPr lIns="90000" rIns="90000" tIns="45000" bIns="45000"/>
          <a:p>
            <a:pPr algn="ctr">
              <a:lnSpc>
                <a:spcPct val="100000"/>
              </a:lnSpc>
            </a:pPr>
            <a:r>
              <a:rPr b="1" lang="es-CL" sz="3200" spc="-1" strike="noStrike">
                <a:solidFill>
                  <a:srgbClr val="000000"/>
                </a:solidFill>
                <a:uFill>
                  <a:solidFill>
                    <a:srgbClr val="ffffff"/>
                  </a:solidFill>
                </a:uFill>
                <a:latin typeface="Calibri"/>
                <a:ea typeface="ＭＳ Ｐゴシック"/>
              </a:rPr>
              <a:t>Stages of a research project in NVivo</a:t>
            </a:r>
            <a:br/>
            <a:endParaRPr b="0" lang="es-CL" sz="3200" spc="-1" strike="noStrike">
              <a:solidFill>
                <a:srgbClr val="000000"/>
              </a:solidFill>
              <a:uFill>
                <a:solidFill>
                  <a:srgbClr val="ffffff"/>
                </a:solidFill>
              </a:uFill>
              <a:latin typeface="Calibri"/>
            </a:endParaRPr>
          </a:p>
        </p:txBody>
      </p:sp>
      <p:graphicFrame>
        <p:nvGraphicFramePr>
          <p:cNvPr id="281" name="Table 2"/>
          <p:cNvGraphicFramePr/>
          <p:nvPr/>
        </p:nvGraphicFramePr>
        <p:xfrm>
          <a:off x="611640" y="1412640"/>
          <a:ext cx="8208720" cy="5112360"/>
        </p:xfrm>
        <a:graphic>
          <a:graphicData uri="http://schemas.openxmlformats.org/drawingml/2006/table">
            <a:tbl>
              <a:tblPr/>
              <a:tblGrid>
                <a:gridCol w="1614600"/>
                <a:gridCol w="6594120"/>
              </a:tblGrid>
              <a:tr h="385560">
                <a:tc>
                  <a:txBody>
                    <a:bodyPr/>
                    <a:p>
                      <a:pPr>
                        <a:lnSpc>
                          <a:spcPct val="100000"/>
                        </a:lnSpc>
                      </a:pPr>
                      <a:r>
                        <a:rPr b="1" lang="en-CA" sz="1800" spc="-1" strike="noStrike">
                          <a:solidFill>
                            <a:srgbClr val="ffffff"/>
                          </a:solidFill>
                          <a:uFill>
                            <a:solidFill>
                              <a:srgbClr val="ffffff"/>
                            </a:solidFill>
                          </a:uFill>
                          <a:latin typeface="Calibri"/>
                        </a:rPr>
                        <a:t>Stage</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CA" sz="1800" spc="-1" strike="noStrike">
                          <a:solidFill>
                            <a:srgbClr val="ffffff"/>
                          </a:solidFill>
                          <a:uFill>
                            <a:solidFill>
                              <a:srgbClr val="ffffff"/>
                            </a:solidFill>
                          </a:uFill>
                          <a:latin typeface="Calibri"/>
                        </a:rPr>
                        <a:t>Processes</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253880">
                <a:tc>
                  <a:txBody>
                    <a:bodyPr/>
                    <a:p>
                      <a:pPr>
                        <a:lnSpc>
                          <a:spcPct val="100000"/>
                        </a:lnSpc>
                      </a:pPr>
                      <a:r>
                        <a:rPr b="0" lang="en-CA" sz="1800" spc="-1" strike="noStrike">
                          <a:solidFill>
                            <a:srgbClr val="000000"/>
                          </a:solidFill>
                          <a:uFill>
                            <a:solidFill>
                              <a:srgbClr val="ffffff"/>
                            </a:solidFill>
                          </a:uFill>
                          <a:latin typeface="Calibri"/>
                        </a:rPr>
                        <a:t>Literature Review</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CA" sz="1800" spc="-1" strike="noStrike">
                          <a:solidFill>
                            <a:srgbClr val="000000"/>
                          </a:solidFill>
                          <a:uFill>
                            <a:solidFill>
                              <a:srgbClr val="ffffff"/>
                            </a:solidFill>
                          </a:uFill>
                          <a:latin typeface="Calibri"/>
                        </a:rPr>
                        <a:t>Collecting relationships, themes, findings and gaps</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964440">
                <a:tc>
                  <a:txBody>
                    <a:bodyPr/>
                    <a:p>
                      <a:pPr>
                        <a:lnSpc>
                          <a:spcPct val="100000"/>
                        </a:lnSpc>
                      </a:pPr>
                      <a:r>
                        <a:rPr b="0" lang="en-CA" sz="1800" spc="-1" strike="noStrike">
                          <a:solidFill>
                            <a:srgbClr val="000000"/>
                          </a:solidFill>
                          <a:uFill>
                            <a:solidFill>
                              <a:srgbClr val="ffffff"/>
                            </a:solidFill>
                          </a:uFill>
                          <a:latin typeface="Calibri"/>
                        </a:rPr>
                        <a:t>Research Design</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CA" sz="1800" spc="-1" strike="noStrike">
                          <a:solidFill>
                            <a:srgbClr val="000000"/>
                          </a:solidFill>
                          <a:uFill>
                            <a:solidFill>
                              <a:srgbClr val="ffffff"/>
                            </a:solidFill>
                          </a:uFill>
                          <a:latin typeface="Calibri"/>
                        </a:rPr>
                        <a:t>Creating models</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Build audit trail</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543320">
                <a:tc>
                  <a:txBody>
                    <a:bodyPr/>
                    <a:p>
                      <a:pPr>
                        <a:lnSpc>
                          <a:spcPct val="100000"/>
                        </a:lnSpc>
                      </a:pPr>
                      <a:r>
                        <a:rPr b="0" lang="en-CA" sz="1800" spc="-1" strike="noStrike">
                          <a:solidFill>
                            <a:srgbClr val="000000"/>
                          </a:solidFill>
                          <a:uFill>
                            <a:solidFill>
                              <a:srgbClr val="ffffff"/>
                            </a:solidFill>
                          </a:uFill>
                          <a:latin typeface="Calibri"/>
                        </a:rPr>
                        <a:t>Data collection and analysis</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CA" sz="1800" spc="-1" strike="noStrike">
                          <a:solidFill>
                            <a:srgbClr val="000000"/>
                          </a:solidFill>
                          <a:uFill>
                            <a:solidFill>
                              <a:srgbClr val="ffffff"/>
                            </a:solidFill>
                          </a:uFill>
                          <a:latin typeface="Calibri"/>
                        </a:rPr>
                        <a:t>Bringing together similar data (demographics, themes, concepts) </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Inductive / deductive / retroductive</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Explore data (queries)</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Linking data</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965160">
                <a:tc>
                  <a:txBody>
                    <a:bodyPr/>
                    <a:p>
                      <a:pPr>
                        <a:lnSpc>
                          <a:spcPct val="100000"/>
                        </a:lnSpc>
                      </a:pPr>
                      <a:r>
                        <a:rPr b="0" lang="en-CA" sz="1800" spc="-1" strike="noStrike">
                          <a:solidFill>
                            <a:srgbClr val="000000"/>
                          </a:solidFill>
                          <a:uFill>
                            <a:solidFill>
                              <a:srgbClr val="ffffff"/>
                            </a:solidFill>
                          </a:uFill>
                          <a:latin typeface="Calibri"/>
                        </a:rPr>
                        <a:t>Writing</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CA" sz="1800" spc="-1" strike="noStrike">
                          <a:solidFill>
                            <a:srgbClr val="000000"/>
                          </a:solidFill>
                          <a:uFill>
                            <a:solidFill>
                              <a:srgbClr val="ffffff"/>
                            </a:solidFill>
                          </a:uFill>
                          <a:latin typeface="Calibri"/>
                        </a:rPr>
                        <a:t>Keeping track of ideas</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Visualizing</a:t>
                      </a:r>
                      <a:endParaRPr b="0" lang="en-CA" sz="1800" spc="-1" strike="noStrike">
                        <a:solidFill>
                          <a:srgbClr val="000000"/>
                        </a:solidFill>
                        <a:uFill>
                          <a:solidFill>
                            <a:srgbClr val="ffffff"/>
                          </a:solidFill>
                        </a:uFill>
                        <a:latin typeface="Arial"/>
                      </a:endParaRPr>
                    </a:p>
                    <a:p>
                      <a:pPr>
                        <a:lnSpc>
                          <a:spcPct val="100000"/>
                        </a:lnSpc>
                      </a:pPr>
                      <a:r>
                        <a:rPr b="0" lang="en-CA" sz="1800" spc="-1" strike="noStrike">
                          <a:solidFill>
                            <a:srgbClr val="000000"/>
                          </a:solidFill>
                          <a:uFill>
                            <a:solidFill>
                              <a:srgbClr val="ffffff"/>
                            </a:solidFill>
                          </a:uFill>
                          <a:latin typeface="Calibri"/>
                        </a:rPr>
                        <a:t>Reporting</a:t>
                      </a:r>
                      <a:endParaRPr b="0" lang="en-CA"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RCTheme</Template>
  <TotalTime>26554</TotalTime>
  <Application>LibreOffice/5.3.6.1$MacOSX_X86_64 LibreOffice_project/686f202eff87ef707079aeb7f485847613344eb7</Application>
  <Words>7603</Words>
  <Paragraphs>622</Paragraphs>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2012-02-09T07:01:54Z</dcterms:created>
  <dc:creator>Jose Arias Bustamante</dc:creator>
  <dc:description/>
  <dc:language>en-CA</dc:language>
  <cp:lastModifiedBy/>
  <dcterms:modified xsi:type="dcterms:W3CDTF">2020-10-19T18:28:50Z</dcterms:modified>
  <cp:revision>783</cp:revision>
  <dc:subject/>
  <dc:title>Climate change and traditional practices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41</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46</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76</vt:i4>
  </property>
</Properties>
</file>